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2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</p:sldIdLst>
  <p:sldSz cy="13716000" cx="24384000"/>
  <p:notesSz cx="6858000" cy="9144000"/>
  <p:embeddedFontLst>
    <p:embeddedFont>
      <p:font typeface="Montserrat SemiBold"/>
      <p:regular r:id="rId25"/>
      <p:bold r:id="rId26"/>
      <p:italic r:id="rId27"/>
      <p:boldItalic r:id="rId28"/>
    </p:embeddedFont>
    <p:embeddedFont>
      <p:font typeface="Montserrat"/>
      <p:regular r:id="rId29"/>
      <p:bold r:id="rId30"/>
      <p:italic r:id="rId31"/>
      <p:boldItalic r:id="rId32"/>
    </p:embeddedFont>
    <p:embeddedFont>
      <p:font typeface="Montserrat Light"/>
      <p:regular r:id="rId33"/>
      <p:bold r:id="rId34"/>
      <p:italic r:id="rId35"/>
      <p:boldItalic r:id="rId36"/>
    </p:embeddedFont>
    <p:embeddedFont>
      <p:font typeface="Helvetica Neue"/>
      <p:regular r:id="rId37"/>
      <p:bold r:id="rId38"/>
      <p:italic r:id="rId39"/>
      <p:boldItalic r:id="rId40"/>
    </p:embeddedFont>
    <p:embeddedFont>
      <p:font typeface="Helvetica Neue Light"/>
      <p:regular r:id="rId41"/>
      <p:bold r:id="rId42"/>
      <p:italic r:id="rId43"/>
      <p:boldItalic r:id="rId4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HelveticaNeue-boldItalic.fntdata"/><Relationship Id="rId20" Type="http://schemas.openxmlformats.org/officeDocument/2006/relationships/slide" Target="slides/slide16.xml"/><Relationship Id="rId42" Type="http://schemas.openxmlformats.org/officeDocument/2006/relationships/font" Target="fonts/HelveticaNeueLight-bold.fntdata"/><Relationship Id="rId41" Type="http://schemas.openxmlformats.org/officeDocument/2006/relationships/font" Target="fonts/HelveticaNeueLight-regular.fntdata"/><Relationship Id="rId22" Type="http://schemas.openxmlformats.org/officeDocument/2006/relationships/slide" Target="slides/slide18.xml"/><Relationship Id="rId44" Type="http://schemas.openxmlformats.org/officeDocument/2006/relationships/font" Target="fonts/HelveticaNeueLight-boldItalic.fntdata"/><Relationship Id="rId21" Type="http://schemas.openxmlformats.org/officeDocument/2006/relationships/slide" Target="slides/slide17.xml"/><Relationship Id="rId43" Type="http://schemas.openxmlformats.org/officeDocument/2006/relationships/font" Target="fonts/HelveticaNeueLight-italic.fntdata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MontserratSemiBold-bold.fntdata"/><Relationship Id="rId25" Type="http://schemas.openxmlformats.org/officeDocument/2006/relationships/font" Target="fonts/MontserratSemiBold-regular.fntdata"/><Relationship Id="rId28" Type="http://schemas.openxmlformats.org/officeDocument/2006/relationships/font" Target="fonts/MontserratSemiBold-boldItalic.fntdata"/><Relationship Id="rId27" Type="http://schemas.openxmlformats.org/officeDocument/2006/relationships/font" Target="fonts/MontserratSemiBold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Montserrat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Montserrat-italic.fntdata"/><Relationship Id="rId30" Type="http://schemas.openxmlformats.org/officeDocument/2006/relationships/font" Target="fonts/Montserrat-bold.fntdata"/><Relationship Id="rId11" Type="http://schemas.openxmlformats.org/officeDocument/2006/relationships/slide" Target="slides/slide7.xml"/><Relationship Id="rId33" Type="http://schemas.openxmlformats.org/officeDocument/2006/relationships/font" Target="fonts/MontserratLight-regular.fntdata"/><Relationship Id="rId10" Type="http://schemas.openxmlformats.org/officeDocument/2006/relationships/slide" Target="slides/slide6.xml"/><Relationship Id="rId32" Type="http://schemas.openxmlformats.org/officeDocument/2006/relationships/font" Target="fonts/Montserrat-boldItalic.fntdata"/><Relationship Id="rId13" Type="http://schemas.openxmlformats.org/officeDocument/2006/relationships/slide" Target="slides/slide9.xml"/><Relationship Id="rId35" Type="http://schemas.openxmlformats.org/officeDocument/2006/relationships/font" Target="fonts/MontserratLight-italic.fntdata"/><Relationship Id="rId12" Type="http://schemas.openxmlformats.org/officeDocument/2006/relationships/slide" Target="slides/slide8.xml"/><Relationship Id="rId34" Type="http://schemas.openxmlformats.org/officeDocument/2006/relationships/font" Target="fonts/MontserratLight-bold.fntdata"/><Relationship Id="rId15" Type="http://schemas.openxmlformats.org/officeDocument/2006/relationships/slide" Target="slides/slide11.xml"/><Relationship Id="rId37" Type="http://schemas.openxmlformats.org/officeDocument/2006/relationships/font" Target="fonts/HelveticaNeue-regular.fntdata"/><Relationship Id="rId14" Type="http://schemas.openxmlformats.org/officeDocument/2006/relationships/slide" Target="slides/slide10.xml"/><Relationship Id="rId36" Type="http://schemas.openxmlformats.org/officeDocument/2006/relationships/font" Target="fonts/MontserratLight-boldItalic.fntdata"/><Relationship Id="rId17" Type="http://schemas.openxmlformats.org/officeDocument/2006/relationships/slide" Target="slides/slide13.xml"/><Relationship Id="rId39" Type="http://schemas.openxmlformats.org/officeDocument/2006/relationships/font" Target="fonts/HelveticaNeue-italic.fntdata"/><Relationship Id="rId16" Type="http://schemas.openxmlformats.org/officeDocument/2006/relationships/slide" Target="slides/slide12.xml"/><Relationship Id="rId38" Type="http://schemas.openxmlformats.org/officeDocument/2006/relationships/font" Target="fonts/HelveticaNeue-bold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bfc04322b7_0_41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gbfc04322b7_0_4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bfc04322b7_0_33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gbfc04322b7_0_33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bfc04322b7_0_34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gbfc04322b7_0_34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bfc04322b7_0_14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gbfc04322b7_0_14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11cac07dcc_0_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g111cac07dcc_0_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bfc04322b7_0_15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gbfc04322b7_0_15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bfc04322b7_0_16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gbfc04322b7_0_16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bfc04322b7_0_17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gbfc04322b7_0_17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bfc04322b7_0_24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gbfc04322b7_0_24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bfc04322b7_0_18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Montserrat"/>
                <a:ea typeface="Montserrat"/>
                <a:cs typeface="Montserrat"/>
                <a:sym typeface="Montserrat"/>
              </a:rPr>
              <a:t>Isso significa que o estudante </a:t>
            </a:r>
            <a:r>
              <a:rPr b="1" lang="en-US" sz="1100">
                <a:latin typeface="Montserrat"/>
                <a:ea typeface="Montserrat"/>
                <a:cs typeface="Montserrat"/>
                <a:sym typeface="Montserrat"/>
              </a:rPr>
              <a:t>inicia o Curso Intensivo na Cubos Academy sem pagar nada</a:t>
            </a:r>
            <a:r>
              <a:rPr lang="en-US" sz="1100">
                <a:latin typeface="Montserrat"/>
                <a:ea typeface="Montserrat"/>
                <a:cs typeface="Montserrat"/>
                <a:sym typeface="Montserrat"/>
              </a:rPr>
              <a:t> e depois que ele(a) concluir o curso e estiver empregado(a), recebendo um salário de pelo menos R$ 2.000,00, ele(a) terá que </a:t>
            </a:r>
            <a:r>
              <a:rPr b="1" lang="en-US" sz="1100">
                <a:latin typeface="Montserrat"/>
                <a:ea typeface="Montserrat"/>
                <a:cs typeface="Montserrat"/>
                <a:sym typeface="Montserrat"/>
              </a:rPr>
              <a:t>nos pagar mensalmente 15% deste salário</a:t>
            </a:r>
            <a:r>
              <a:rPr lang="en-US" sz="1100">
                <a:latin typeface="Montserrat"/>
                <a:ea typeface="Montserrat"/>
                <a:cs typeface="Montserrat"/>
                <a:sym typeface="Montserrat"/>
              </a:rPr>
              <a:t>. 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Montserrat"/>
                <a:ea typeface="Montserrat"/>
                <a:cs typeface="Montserrat"/>
                <a:sym typeface="Montserrat"/>
              </a:rPr>
              <a:t>O contrato irá expirar 4 anos após a conclusão do curso, tendo o valor total do curso (R$ 4.800,00) sido pago ou não. </a:t>
            </a:r>
            <a:endParaRPr sz="1100"/>
          </a:p>
        </p:txBody>
      </p:sp>
      <p:sp>
        <p:nvSpPr>
          <p:cNvPr id="286" name="Google Shape;286;gbfc04322b7_0_18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bfc04322b7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gbfc04322b7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bfc04322b7_0_1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gbfc04322b7_0_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bfc04322b7_0_2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Oi? Calma, eu vim pra te explicar, eu não vim pra confundir.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Ir pro repl.it mostrar a confusão que seria ter um monte de variáveis.</a:t>
            </a:r>
            <a:endParaRPr/>
          </a:p>
        </p:txBody>
      </p:sp>
      <p:sp>
        <p:nvSpPr>
          <p:cNvPr id="98" name="Google Shape;98;gbfc04322b7_0_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bfc04322b7_0_3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Mostrar isso no repl.it</a:t>
            </a:r>
            <a:endParaRPr/>
          </a:p>
        </p:txBody>
      </p:sp>
      <p:sp>
        <p:nvSpPr>
          <p:cNvPr id="114" name="Google Shape;114;gbfc04322b7_0_3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bfc04322b7_0_25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Montserrat"/>
                <a:ea typeface="Montserrat"/>
                <a:cs typeface="Montserrat"/>
                <a:sym typeface="Montserrat"/>
              </a:rPr>
              <a:t>Isso significa que o estudante </a:t>
            </a:r>
            <a:r>
              <a:rPr b="1" lang="en-US" sz="1100">
                <a:latin typeface="Montserrat"/>
                <a:ea typeface="Montserrat"/>
                <a:cs typeface="Montserrat"/>
                <a:sym typeface="Montserrat"/>
              </a:rPr>
              <a:t>inicia o Curso Intensivo na Cubos Academy sem pagar nada</a:t>
            </a:r>
            <a:r>
              <a:rPr lang="en-US" sz="1100">
                <a:latin typeface="Montserrat"/>
                <a:ea typeface="Montserrat"/>
                <a:cs typeface="Montserrat"/>
                <a:sym typeface="Montserrat"/>
              </a:rPr>
              <a:t> e depois que ele(a) concluir o curso e estiver empregado(a), recebendo um salário de pelo menos R$ 2.000,00, ele(a) terá que </a:t>
            </a:r>
            <a:r>
              <a:rPr b="1" lang="en-US" sz="1100">
                <a:latin typeface="Montserrat"/>
                <a:ea typeface="Montserrat"/>
                <a:cs typeface="Montserrat"/>
                <a:sym typeface="Montserrat"/>
              </a:rPr>
              <a:t>nos pagar mensalmente 15% deste salário</a:t>
            </a:r>
            <a:r>
              <a:rPr lang="en-US" sz="1100">
                <a:latin typeface="Montserrat"/>
                <a:ea typeface="Montserrat"/>
                <a:cs typeface="Montserrat"/>
                <a:sym typeface="Montserrat"/>
              </a:rPr>
              <a:t>. 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Montserrat"/>
                <a:ea typeface="Montserrat"/>
                <a:cs typeface="Montserrat"/>
                <a:sym typeface="Montserrat"/>
              </a:rPr>
              <a:t>O contrato irá expirar 4 anos após a conclusão do curso, tendo o valor total do curso (R$ 4.800,00) sido pago ou não. </a:t>
            </a:r>
            <a:endParaRPr sz="1100"/>
          </a:p>
        </p:txBody>
      </p:sp>
      <p:sp>
        <p:nvSpPr>
          <p:cNvPr id="142" name="Google Shape;142;gbfc04322b7_0_25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bfc04322b7_0_26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Montserrat"/>
                <a:ea typeface="Montserrat"/>
                <a:cs typeface="Montserrat"/>
                <a:sym typeface="Montserrat"/>
              </a:rPr>
              <a:t>Isso significa que o estudante </a:t>
            </a:r>
            <a:r>
              <a:rPr b="1" lang="en-US" sz="1100">
                <a:latin typeface="Montserrat"/>
                <a:ea typeface="Montserrat"/>
                <a:cs typeface="Montserrat"/>
                <a:sym typeface="Montserrat"/>
              </a:rPr>
              <a:t>inicia o Curso Intensivo na Cubos Academy sem pagar nada</a:t>
            </a:r>
            <a:r>
              <a:rPr lang="en-US" sz="1100">
                <a:latin typeface="Montserrat"/>
                <a:ea typeface="Montserrat"/>
                <a:cs typeface="Montserrat"/>
                <a:sym typeface="Montserrat"/>
              </a:rPr>
              <a:t> e depois que ele(a) concluir o curso e estiver empregado(a), recebendo um salário de pelo menos R$ 2.000,00, ele(a) terá que </a:t>
            </a:r>
            <a:r>
              <a:rPr b="1" lang="en-US" sz="1100">
                <a:latin typeface="Montserrat"/>
                <a:ea typeface="Montserrat"/>
                <a:cs typeface="Montserrat"/>
                <a:sym typeface="Montserrat"/>
              </a:rPr>
              <a:t>nos pagar mensalmente 15% deste salário</a:t>
            </a:r>
            <a:r>
              <a:rPr lang="en-US" sz="1100">
                <a:latin typeface="Montserrat"/>
                <a:ea typeface="Montserrat"/>
                <a:cs typeface="Montserrat"/>
                <a:sym typeface="Montserrat"/>
              </a:rPr>
              <a:t>. 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Montserrat"/>
                <a:ea typeface="Montserrat"/>
                <a:cs typeface="Montserrat"/>
                <a:sym typeface="Montserrat"/>
              </a:rPr>
              <a:t>O contrato irá expirar 4 anos após a conclusão do curso, tendo o valor total do curso (R$ 4.800,00) sido pago ou não. </a:t>
            </a:r>
            <a:endParaRPr sz="1100"/>
          </a:p>
        </p:txBody>
      </p:sp>
      <p:sp>
        <p:nvSpPr>
          <p:cNvPr id="154" name="Google Shape;154;gbfc04322b7_0_26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bfc04322b7_0_12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gbfc04322b7_0_1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bfc04322b7_0_13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gbfc04322b7_0_13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Subtítulo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title"/>
          </p:nvPr>
        </p:nvSpPr>
        <p:spPr>
          <a:xfrm>
            <a:off x="4833937" y="2303859"/>
            <a:ext cx="14716126" cy="4643438"/>
          </a:xfrm>
          <a:prstGeom prst="rect">
            <a:avLst/>
          </a:prstGeom>
          <a:noFill/>
          <a:ln>
            <a:noFill/>
          </a:ln>
        </p:spPr>
        <p:txBody>
          <a:bodyPr anchorCtr="0" anchor="b" bIns="71425" lIns="71425" spcFirstLastPara="1" rIns="71425" wrap="square" tIns="7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/>
        </p:txBody>
      </p:sp>
      <p:sp>
        <p:nvSpPr>
          <p:cNvPr id="11" name="Google Shape;11;p2"/>
          <p:cNvSpPr txBox="1"/>
          <p:nvPr>
            <p:ph idx="1" type="body"/>
          </p:nvPr>
        </p:nvSpPr>
        <p:spPr>
          <a:xfrm>
            <a:off x="4833937" y="7072312"/>
            <a:ext cx="147162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Helvetica Neue Light"/>
              <a:buNone/>
              <a:defRPr sz="4400"/>
            </a:lvl1pPr>
            <a:lvl2pPr indent="-2286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Helvetica Neue Light"/>
              <a:buNone/>
              <a:defRPr sz="4400"/>
            </a:lvl2pPr>
            <a:lvl3pPr indent="-2286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Helvetica Neue Light"/>
              <a:buNone/>
              <a:defRPr sz="4400"/>
            </a:lvl3pPr>
            <a:lvl4pPr indent="-2286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Helvetica Neue Light"/>
              <a:buNone/>
              <a:defRPr sz="4400"/>
            </a:lvl4pPr>
            <a:lvl5pPr indent="-2286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Helvetica Neue Light"/>
              <a:buNone/>
              <a:defRPr sz="4400"/>
            </a:lvl5pPr>
            <a:lvl6pPr indent="-314325" lvl="5" marL="27432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6pPr>
            <a:lvl7pPr indent="-314325" lvl="6" marL="3200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7pPr>
            <a:lvl8pPr indent="-314325" lvl="7" marL="3657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8pPr>
            <a:lvl9pPr indent="-314325" lvl="8" marL="4114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11935814" y="13001625"/>
            <a:ext cx="494513" cy="511175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itação">
  <p:cSld name="Citação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/>
          <p:nvPr>
            <p:ph idx="1" type="body"/>
          </p:nvPr>
        </p:nvSpPr>
        <p:spPr>
          <a:xfrm>
            <a:off x="4833937" y="8947546"/>
            <a:ext cx="14716126" cy="750095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Helvetica Neue"/>
              <a:buNone/>
              <a:defRPr b="1" sz="38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14325" lvl="1" marL="914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2pPr>
            <a:lvl3pPr indent="-314325" lvl="2" marL="1371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3pPr>
            <a:lvl4pPr indent="-314325" lvl="3" marL="1828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4pPr>
            <a:lvl5pPr indent="-314325" lvl="4" marL="22860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5pPr>
            <a:lvl6pPr indent="-314325" lvl="5" marL="27432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6pPr>
            <a:lvl7pPr indent="-314325" lvl="6" marL="3200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7pPr>
            <a:lvl8pPr indent="-314325" lvl="7" marL="3657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8pPr>
            <a:lvl9pPr indent="-314325" lvl="8" marL="4114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48" name="Google Shape;48;p11"/>
          <p:cNvSpPr txBox="1"/>
          <p:nvPr>
            <p:ph idx="2" type="body"/>
          </p:nvPr>
        </p:nvSpPr>
        <p:spPr>
          <a:xfrm>
            <a:off x="4833937" y="5981303"/>
            <a:ext cx="14716126" cy="1003301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300"/>
              </a:spcBef>
              <a:spcAft>
                <a:spcPts val="0"/>
              </a:spcAft>
              <a:buClr>
                <a:srgbClr val="FFFFFF"/>
              </a:buClr>
              <a:buSzPts val="5600"/>
              <a:buFont typeface="Helvetica Neue Light"/>
              <a:buNone/>
              <a:defRPr sz="5600"/>
            </a:lvl1pPr>
            <a:lvl2pPr indent="-314325" lvl="1" marL="914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2pPr>
            <a:lvl3pPr indent="-314325" lvl="2" marL="1371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3pPr>
            <a:lvl4pPr indent="-314325" lvl="3" marL="1828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4pPr>
            <a:lvl5pPr indent="-314325" lvl="4" marL="22860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5pPr>
            <a:lvl6pPr indent="-314325" lvl="5" marL="27432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6pPr>
            <a:lvl7pPr indent="-314325" lvl="6" marL="3200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7pPr>
            <a:lvl8pPr indent="-314325" lvl="7" marL="3657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8pPr>
            <a:lvl9pPr indent="-314325" lvl="8" marL="4114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49" name="Google Shape;49;p11"/>
          <p:cNvSpPr txBox="1"/>
          <p:nvPr>
            <p:ph idx="12" type="sldNum"/>
          </p:nvPr>
        </p:nvSpPr>
        <p:spPr>
          <a:xfrm>
            <a:off x="11935814" y="13001625"/>
            <a:ext cx="494513" cy="511175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to">
  <p:cSld name="Foto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/>
          <p:nvPr>
            <p:ph idx="2" type="pic"/>
          </p:nvPr>
        </p:nvSpPr>
        <p:spPr>
          <a:xfrm>
            <a:off x="3048000" y="0"/>
            <a:ext cx="18288001" cy="137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52" name="Google Shape;52;p12"/>
          <p:cNvSpPr txBox="1"/>
          <p:nvPr>
            <p:ph idx="12" type="sldNum"/>
          </p:nvPr>
        </p:nvSpPr>
        <p:spPr>
          <a:xfrm>
            <a:off x="11935814" y="13001625"/>
            <a:ext cx="494513" cy="511175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 Branco">
  <p:cSld name="Em Branco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idx="12" type="sldNum"/>
          </p:nvPr>
        </p:nvSpPr>
        <p:spPr>
          <a:xfrm>
            <a:off x="11935814" y="13001625"/>
            <a:ext cx="494513" cy="511175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/>
          <p:nvPr>
            <p:ph type="title"/>
          </p:nvPr>
        </p:nvSpPr>
        <p:spPr>
          <a:xfrm>
            <a:off x="831200" y="5735600"/>
            <a:ext cx="22721700" cy="2244900"/>
          </a:xfrm>
          <a:prstGeom prst="rect">
            <a:avLst/>
          </a:prstGeom>
        </p:spPr>
        <p:txBody>
          <a:bodyPr anchorCtr="0" anchor="ctr" bIns="71425" lIns="71425" spcFirstLastPara="1" rIns="71425" wrap="square" tIns="7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/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22593221" y="12435245"/>
            <a:ext cx="1463100" cy="1049700"/>
          </a:xfrm>
          <a:prstGeom prst="rect">
            <a:avLst/>
          </a:prstGeom>
        </p:spPr>
        <p:txBody>
          <a:bodyPr anchorCtr="0" anchor="b" bIns="71425" lIns="71425" spcFirstLastPara="1" rIns="71425" wrap="square" tIns="7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idx="12" type="sldNum"/>
          </p:nvPr>
        </p:nvSpPr>
        <p:spPr>
          <a:xfrm>
            <a:off x="22593221" y="12435245"/>
            <a:ext cx="1463100" cy="1049700"/>
          </a:xfrm>
          <a:prstGeom prst="rect">
            <a:avLst/>
          </a:prstGeom>
        </p:spPr>
        <p:txBody>
          <a:bodyPr anchorCtr="0" anchor="b" bIns="71425" lIns="71425" spcFirstLastPara="1" rIns="71425" wrap="square" tIns="7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to - Horizontal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>
            <p:ph idx="2" type="pic"/>
          </p:nvPr>
        </p:nvSpPr>
        <p:spPr>
          <a:xfrm>
            <a:off x="5298281" y="892968"/>
            <a:ext cx="13751719" cy="83224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15" name="Google Shape;15;p3"/>
          <p:cNvSpPr txBox="1"/>
          <p:nvPr>
            <p:ph type="title"/>
          </p:nvPr>
        </p:nvSpPr>
        <p:spPr>
          <a:xfrm>
            <a:off x="4833937" y="9447609"/>
            <a:ext cx="14716126" cy="2000251"/>
          </a:xfrm>
          <a:prstGeom prst="rect">
            <a:avLst/>
          </a:prstGeom>
          <a:noFill/>
          <a:ln>
            <a:noFill/>
          </a:ln>
        </p:spPr>
        <p:txBody>
          <a:bodyPr anchorCtr="0" anchor="b" bIns="71425" lIns="71425" spcFirstLastPara="1" rIns="71425" wrap="square" tIns="7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/>
        </p:txBody>
      </p:sp>
      <p:sp>
        <p:nvSpPr>
          <p:cNvPr id="16" name="Google Shape;16;p3"/>
          <p:cNvSpPr txBox="1"/>
          <p:nvPr>
            <p:ph idx="1" type="body"/>
          </p:nvPr>
        </p:nvSpPr>
        <p:spPr>
          <a:xfrm>
            <a:off x="4833937" y="11519296"/>
            <a:ext cx="14716126" cy="1714501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Helvetica Neue Light"/>
              <a:buNone/>
              <a:defRPr sz="4400"/>
            </a:lvl1pPr>
            <a:lvl2pPr indent="-2286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Helvetica Neue Light"/>
              <a:buNone/>
              <a:defRPr sz="4400"/>
            </a:lvl2pPr>
            <a:lvl3pPr indent="-2286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Helvetica Neue Light"/>
              <a:buNone/>
              <a:defRPr sz="4400"/>
            </a:lvl3pPr>
            <a:lvl4pPr indent="-2286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Helvetica Neue Light"/>
              <a:buNone/>
              <a:defRPr sz="4400"/>
            </a:lvl4pPr>
            <a:lvl5pPr indent="-2286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Helvetica Neue Light"/>
              <a:buNone/>
              <a:defRPr sz="4400"/>
            </a:lvl5pPr>
            <a:lvl6pPr indent="-314325" lvl="5" marL="27432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6pPr>
            <a:lvl7pPr indent="-314325" lvl="6" marL="3200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7pPr>
            <a:lvl8pPr indent="-314325" lvl="7" marL="3657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8pPr>
            <a:lvl9pPr indent="-314325" lvl="8" marL="4114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11935814" y="13001625"/>
            <a:ext cx="494513" cy="511175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- Centro">
  <p:cSld name="Título - Centro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/>
          <p:nvPr>
            <p:ph type="title"/>
          </p:nvPr>
        </p:nvSpPr>
        <p:spPr>
          <a:xfrm>
            <a:off x="4833937" y="4536281"/>
            <a:ext cx="14716126" cy="4643438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11935814" y="13001625"/>
            <a:ext cx="494513" cy="511175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to - Vertical">
  <p:cSld name="Foto - Vertical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/>
          <p:nvPr>
            <p:ph idx="2" type="pic"/>
          </p:nvPr>
        </p:nvSpPr>
        <p:spPr>
          <a:xfrm>
            <a:off x="12495609" y="1071562"/>
            <a:ext cx="7500938" cy="115907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23" name="Google Shape;23;p5"/>
          <p:cNvSpPr txBox="1"/>
          <p:nvPr>
            <p:ph type="title"/>
          </p:nvPr>
        </p:nvSpPr>
        <p:spPr>
          <a:xfrm>
            <a:off x="4387453" y="1071562"/>
            <a:ext cx="7500938" cy="5625704"/>
          </a:xfrm>
          <a:prstGeom prst="rect">
            <a:avLst/>
          </a:prstGeom>
          <a:noFill/>
          <a:ln>
            <a:noFill/>
          </a:ln>
        </p:spPr>
        <p:txBody>
          <a:bodyPr anchorCtr="0" anchor="b" bIns="71425" lIns="71425" spcFirstLastPara="1" rIns="71425" wrap="square" tIns="7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400"/>
              <a:buFont typeface="Helvetica Neue Light"/>
              <a:buNone/>
              <a:defRPr sz="8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/>
        </p:txBody>
      </p:sp>
      <p:sp>
        <p:nvSpPr>
          <p:cNvPr id="24" name="Google Shape;24;p5"/>
          <p:cNvSpPr txBox="1"/>
          <p:nvPr>
            <p:ph idx="1" type="body"/>
          </p:nvPr>
        </p:nvSpPr>
        <p:spPr>
          <a:xfrm>
            <a:off x="4387453" y="7036593"/>
            <a:ext cx="7500938" cy="5625704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Helvetica Neue Light"/>
              <a:buNone/>
              <a:defRPr sz="4400"/>
            </a:lvl1pPr>
            <a:lvl2pPr indent="-2286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Helvetica Neue Light"/>
              <a:buNone/>
              <a:defRPr sz="4400"/>
            </a:lvl2pPr>
            <a:lvl3pPr indent="-2286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Helvetica Neue Light"/>
              <a:buNone/>
              <a:defRPr sz="4400"/>
            </a:lvl3pPr>
            <a:lvl4pPr indent="-2286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Helvetica Neue Light"/>
              <a:buNone/>
              <a:defRPr sz="4400"/>
            </a:lvl4pPr>
            <a:lvl5pPr indent="-2286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Helvetica Neue Light"/>
              <a:buNone/>
              <a:defRPr sz="4400"/>
            </a:lvl5pPr>
            <a:lvl6pPr indent="-314325" lvl="5" marL="27432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6pPr>
            <a:lvl7pPr indent="-314325" lvl="6" marL="3200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7pPr>
            <a:lvl8pPr indent="-314325" lvl="7" marL="3657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8pPr>
            <a:lvl9pPr indent="-314325" lvl="8" marL="4114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11935814" y="13001625"/>
            <a:ext cx="494513" cy="511175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- Superior">
  <p:cSld name="Título - Superior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4387453" y="571500"/>
            <a:ext cx="15609095" cy="2982516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11935814" y="13026231"/>
            <a:ext cx="494513" cy="511176"/>
          </a:xfrm>
          <a:prstGeom prst="rect">
            <a:avLst/>
          </a:prstGeom>
          <a:noFill/>
          <a:ln>
            <a:noFill/>
          </a:ln>
        </p:spPr>
        <p:txBody>
          <a:bodyPr anchorCtr="0" anchor="b" bIns="71425" lIns="71425" spcFirstLastPara="1" rIns="71425" wrap="square" tIns="71425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Marcadores">
  <p:cSld name="Título e Marcadore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4387453" y="571500"/>
            <a:ext cx="15609095" cy="2982516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4387453" y="3643312"/>
            <a:ext cx="15609095" cy="8840392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>
            <a:lvl1pPr indent="-314325" lvl="0" marL="4572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1pPr>
            <a:lvl2pPr indent="-314325" lvl="1" marL="914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2pPr>
            <a:lvl3pPr indent="-314325" lvl="2" marL="1371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3pPr>
            <a:lvl4pPr indent="-314325" lvl="3" marL="1828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4pPr>
            <a:lvl5pPr indent="-314325" lvl="4" marL="22860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5pPr>
            <a:lvl6pPr indent="-314325" lvl="5" marL="27432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6pPr>
            <a:lvl7pPr indent="-314325" lvl="6" marL="3200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7pPr>
            <a:lvl8pPr indent="-314325" lvl="7" marL="3657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8pPr>
            <a:lvl9pPr indent="-314325" lvl="8" marL="4114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11935814" y="13001625"/>
            <a:ext cx="494513" cy="511175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, Marcadores e Foto">
  <p:cSld name="Título, Marcadores e Foto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/>
          <p:nvPr>
            <p:ph idx="2" type="pic"/>
          </p:nvPr>
        </p:nvSpPr>
        <p:spPr>
          <a:xfrm>
            <a:off x="12495609" y="3643312"/>
            <a:ext cx="7500938" cy="88403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35" name="Google Shape;35;p8"/>
          <p:cNvSpPr txBox="1"/>
          <p:nvPr>
            <p:ph type="title"/>
          </p:nvPr>
        </p:nvSpPr>
        <p:spPr>
          <a:xfrm>
            <a:off x="4387453" y="571500"/>
            <a:ext cx="15609095" cy="2982516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/>
        </p:txBody>
      </p:sp>
      <p:sp>
        <p:nvSpPr>
          <p:cNvPr id="36" name="Google Shape;36;p8"/>
          <p:cNvSpPr txBox="1"/>
          <p:nvPr>
            <p:ph idx="1" type="body"/>
          </p:nvPr>
        </p:nvSpPr>
        <p:spPr>
          <a:xfrm>
            <a:off x="4387453" y="3643312"/>
            <a:ext cx="7500938" cy="8840392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>
            <a:lvl1pPr indent="-409575" lvl="0" marL="457200" algn="l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>
                <a:srgbClr val="FFFFFF"/>
              </a:buClr>
              <a:buSzPts val="2850"/>
              <a:buFont typeface="Helvetica Neue Light"/>
              <a:buChar char="•"/>
              <a:defRPr sz="3800"/>
            </a:lvl1pPr>
            <a:lvl2pPr indent="-409575" lvl="1" marL="914400" algn="l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>
                <a:srgbClr val="FFFFFF"/>
              </a:buClr>
              <a:buSzPts val="2850"/>
              <a:buFont typeface="Helvetica Neue Light"/>
              <a:buChar char="•"/>
              <a:defRPr sz="3800"/>
            </a:lvl2pPr>
            <a:lvl3pPr indent="-409575" lvl="2" marL="1371600" algn="l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>
                <a:srgbClr val="FFFFFF"/>
              </a:buClr>
              <a:buSzPts val="2850"/>
              <a:buFont typeface="Helvetica Neue Light"/>
              <a:buChar char="•"/>
              <a:defRPr sz="3800"/>
            </a:lvl3pPr>
            <a:lvl4pPr indent="-409575" lvl="3" marL="1828800" algn="l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>
                <a:srgbClr val="FFFFFF"/>
              </a:buClr>
              <a:buSzPts val="2850"/>
              <a:buFont typeface="Helvetica Neue Light"/>
              <a:buChar char="•"/>
              <a:defRPr sz="3800"/>
            </a:lvl4pPr>
            <a:lvl5pPr indent="-409575" lvl="4" marL="2286000" algn="l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>
                <a:srgbClr val="FFFFFF"/>
              </a:buClr>
              <a:buSzPts val="2850"/>
              <a:buFont typeface="Helvetica Neue Light"/>
              <a:buChar char="•"/>
              <a:defRPr sz="3800"/>
            </a:lvl5pPr>
            <a:lvl6pPr indent="-314325" lvl="5" marL="27432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6pPr>
            <a:lvl7pPr indent="-314325" lvl="6" marL="3200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7pPr>
            <a:lvl8pPr indent="-314325" lvl="7" marL="3657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8pPr>
            <a:lvl9pPr indent="-314325" lvl="8" marL="4114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11935814" y="13001625"/>
            <a:ext cx="494513" cy="511175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rcadores">
  <p:cSld name="Marcadore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 txBox="1"/>
          <p:nvPr>
            <p:ph idx="1" type="body"/>
          </p:nvPr>
        </p:nvSpPr>
        <p:spPr>
          <a:xfrm>
            <a:off x="4387453" y="1785937"/>
            <a:ext cx="15609095" cy="10144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>
            <a:lvl1pPr indent="-314325" lvl="0" marL="4572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1pPr>
            <a:lvl2pPr indent="-314325" lvl="1" marL="914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2pPr>
            <a:lvl3pPr indent="-314325" lvl="2" marL="1371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3pPr>
            <a:lvl4pPr indent="-314325" lvl="3" marL="1828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4pPr>
            <a:lvl5pPr indent="-314325" lvl="4" marL="22860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5pPr>
            <a:lvl6pPr indent="-314325" lvl="5" marL="27432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6pPr>
            <a:lvl7pPr indent="-314325" lvl="6" marL="3200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7pPr>
            <a:lvl8pPr indent="-314325" lvl="7" marL="3657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8pPr>
            <a:lvl9pPr indent="-314325" lvl="8" marL="4114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11935814" y="13001625"/>
            <a:ext cx="494513" cy="511175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ês Fotos">
  <p:cSld name="Três Fotos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/>
          <p:nvPr>
            <p:ph idx="2" type="pic"/>
          </p:nvPr>
        </p:nvSpPr>
        <p:spPr>
          <a:xfrm>
            <a:off x="12495609" y="7161609"/>
            <a:ext cx="7500938" cy="54828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43" name="Google Shape;43;p10"/>
          <p:cNvSpPr/>
          <p:nvPr>
            <p:ph idx="3" type="pic"/>
          </p:nvPr>
        </p:nvSpPr>
        <p:spPr>
          <a:xfrm>
            <a:off x="12495609" y="1071562"/>
            <a:ext cx="7500938" cy="54828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44" name="Google Shape;44;p10"/>
          <p:cNvSpPr/>
          <p:nvPr>
            <p:ph idx="4" type="pic"/>
          </p:nvPr>
        </p:nvSpPr>
        <p:spPr>
          <a:xfrm>
            <a:off x="4387453" y="1072805"/>
            <a:ext cx="7500938" cy="115728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45" name="Google Shape;45;p10"/>
          <p:cNvSpPr txBox="1"/>
          <p:nvPr>
            <p:ph idx="12" type="sldNum"/>
          </p:nvPr>
        </p:nvSpPr>
        <p:spPr>
          <a:xfrm>
            <a:off x="11935814" y="13001625"/>
            <a:ext cx="494513" cy="511175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387453" y="571500"/>
            <a:ext cx="15609095" cy="2982516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200"/>
              <a:buFont typeface="Helvetica Neue Light"/>
              <a:buNone/>
              <a:defRPr b="0" i="0" sz="11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200"/>
              <a:buFont typeface="Helvetica Neue Light"/>
              <a:buNone/>
              <a:defRPr b="0" i="0" sz="11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200"/>
              <a:buFont typeface="Helvetica Neue Light"/>
              <a:buNone/>
              <a:defRPr b="0" i="0" sz="11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200"/>
              <a:buFont typeface="Helvetica Neue Light"/>
              <a:buNone/>
              <a:defRPr b="0" i="0" sz="11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200"/>
              <a:buFont typeface="Helvetica Neue Light"/>
              <a:buNone/>
              <a:defRPr b="0" i="0" sz="11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200"/>
              <a:buFont typeface="Helvetica Neue Light"/>
              <a:buNone/>
              <a:defRPr b="0" i="0" sz="11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200"/>
              <a:buFont typeface="Helvetica Neue Light"/>
              <a:buNone/>
              <a:defRPr b="0" i="0" sz="11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200"/>
              <a:buFont typeface="Helvetica Neue Light"/>
              <a:buNone/>
              <a:defRPr b="0" i="0" sz="11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200"/>
              <a:buFont typeface="Helvetica Neue Light"/>
              <a:buNone/>
              <a:defRPr b="0" i="0" sz="11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387453" y="3643312"/>
            <a:ext cx="15609095" cy="8840392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>
            <a:lvl1pPr indent="-476250" lvl="0" marL="4572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476250" lvl="1" marL="9144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476250" lvl="2" marL="13716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476250" lvl="3" marL="18288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476250" lvl="4" marL="22860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476250" lvl="5" marL="27432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-476250" lvl="6" marL="32004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-476250" lvl="7" marL="36576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-476250" lvl="8" marL="41148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11935814" y="13026231"/>
            <a:ext cx="494513" cy="511176"/>
          </a:xfrm>
          <a:prstGeom prst="rect">
            <a:avLst/>
          </a:prstGeom>
          <a:noFill/>
          <a:ln>
            <a:noFill/>
          </a:ln>
        </p:spPr>
        <p:txBody>
          <a:bodyPr anchorCtr="0" anchor="b" bIns="71425" lIns="71425" spcFirstLastPara="1" rIns="71425" wrap="square" tIns="7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4.jpg"/><Relationship Id="rId4" Type="http://schemas.openxmlformats.org/officeDocument/2006/relationships/image" Target="../media/image7.png"/><Relationship Id="rId5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0.jpg"/><Relationship Id="rId4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jpg"/><Relationship Id="rId4" Type="http://schemas.openxmlformats.org/officeDocument/2006/relationships/image" Target="../media/image13.png"/><Relationship Id="rId5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0.jpg"/><Relationship Id="rId4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png"/><Relationship Id="rId4" Type="http://schemas.openxmlformats.org/officeDocument/2006/relationships/image" Target="../media/image2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png"/><Relationship Id="rId4" Type="http://schemas.openxmlformats.org/officeDocument/2006/relationships/image" Target="../media/image2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png"/><Relationship Id="rId4" Type="http://schemas.openxmlformats.org/officeDocument/2006/relationships/image" Target="../media/image2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8.png"/><Relationship Id="rId4" Type="http://schemas.openxmlformats.org/officeDocument/2006/relationships/image" Target="../media/image2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8.png"/><Relationship Id="rId4" Type="http://schemas.openxmlformats.org/officeDocument/2006/relationships/image" Target="../media/image2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0.jpg"/><Relationship Id="rId4" Type="http://schemas.openxmlformats.org/officeDocument/2006/relationships/image" Target="../media/image1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6.jpg"/><Relationship Id="rId4" Type="http://schemas.openxmlformats.org/officeDocument/2006/relationships/image" Target="../media/image22.png"/><Relationship Id="rId5" Type="http://schemas.openxmlformats.org/officeDocument/2006/relationships/image" Target="../media/image2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jpg"/><Relationship Id="rId4" Type="http://schemas.openxmlformats.org/officeDocument/2006/relationships/image" Target="../media/image6.png"/><Relationship Id="rId5" Type="http://schemas.openxmlformats.org/officeDocument/2006/relationships/image" Target="../media/image9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.png"/><Relationship Id="rId4" Type="http://schemas.openxmlformats.org/officeDocument/2006/relationships/hyperlink" Target="https://www.cubos.academy" TargetMode="External"/><Relationship Id="rId5" Type="http://schemas.openxmlformats.org/officeDocument/2006/relationships/image" Target="../media/image25.png"/><Relationship Id="rId6" Type="http://schemas.openxmlformats.org/officeDocument/2006/relationships/image" Target="../media/image23.png"/><Relationship Id="rId7" Type="http://schemas.openxmlformats.org/officeDocument/2006/relationships/image" Target="../media/image2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jpg"/><Relationship Id="rId4" Type="http://schemas.openxmlformats.org/officeDocument/2006/relationships/image" Target="../media/image8.png"/><Relationship Id="rId5" Type="http://schemas.openxmlformats.org/officeDocument/2006/relationships/image" Target="../media/image3.png"/><Relationship Id="rId6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jpg"/><Relationship Id="rId4" Type="http://schemas.openxmlformats.org/officeDocument/2006/relationships/image" Target="../media/image8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jpg"/><Relationship Id="rId4" Type="http://schemas.openxmlformats.org/officeDocument/2006/relationships/image" Target="../media/image4.png"/><Relationship Id="rId5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jp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jp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9.jpg"/><Relationship Id="rId4" Type="http://schemas.openxmlformats.org/officeDocument/2006/relationships/image" Target="../media/image13.png"/><Relationship Id="rId5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0.jp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2E2E36"/>
            </a:gs>
            <a:gs pos="50000">
              <a:srgbClr val="37374F"/>
            </a:gs>
            <a:gs pos="100000">
              <a:srgbClr val="FF0178"/>
            </a:gs>
          </a:gsLst>
          <a:lin ang="5400012" scaled="0"/>
        </a:grad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6"/>
          <p:cNvPicPr preferRelativeResize="0"/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-30150" y="-88521"/>
            <a:ext cx="24444300" cy="14263252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82000" y="4957763"/>
            <a:ext cx="7620000" cy="38004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6" name="Google Shape;66;p16"/>
          <p:cNvGrpSpPr/>
          <p:nvPr/>
        </p:nvGrpSpPr>
        <p:grpSpPr>
          <a:xfrm>
            <a:off x="-30150" y="12383050"/>
            <a:ext cx="24444300" cy="1906650"/>
            <a:chOff x="-30150" y="12383050"/>
            <a:chExt cx="24444300" cy="1906650"/>
          </a:xfrm>
        </p:grpSpPr>
        <p:pic>
          <p:nvPicPr>
            <p:cNvPr id="67" name="Google Shape;67;p1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1092278" y="12383050"/>
              <a:ext cx="2171897" cy="9749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8" name="Google Shape;68;p16"/>
            <p:cNvSpPr/>
            <p:nvPr/>
          </p:nvSpPr>
          <p:spPr>
            <a:xfrm rot="10800000">
              <a:off x="-30150" y="13081600"/>
              <a:ext cx="24444300" cy="1208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2E2E36"/>
            </a:gs>
            <a:gs pos="50000">
              <a:srgbClr val="37374F"/>
            </a:gs>
            <a:gs pos="100000">
              <a:srgbClr val="FF0178"/>
            </a:gs>
          </a:gsLst>
          <a:lin ang="5400012" scaled="0"/>
        </a:gradFill>
      </p:bgPr>
    </p:bg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p25"/>
          <p:cNvPicPr preferRelativeResize="0"/>
          <p:nvPr/>
        </p:nvPicPr>
        <p:blipFill rotWithShape="1">
          <a:blip r:embed="rId3">
            <a:alphaModFix amt="20000"/>
          </a:blip>
          <a:srcRect b="-1069" l="-990" r="989" t="1070"/>
          <a:stretch/>
        </p:blipFill>
        <p:spPr>
          <a:xfrm>
            <a:off x="8100" y="-45021"/>
            <a:ext cx="24444300" cy="142632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5"/>
          <p:cNvPicPr preferRelativeResize="0"/>
          <p:nvPr/>
        </p:nvPicPr>
        <p:blipFill rotWithShape="1">
          <a:blip r:embed="rId4">
            <a:alphaModFix/>
          </a:blip>
          <a:srcRect b="0" l="0" r="72530" t="0"/>
          <a:stretch/>
        </p:blipFill>
        <p:spPr>
          <a:xfrm>
            <a:off x="22577752" y="318875"/>
            <a:ext cx="1327324" cy="144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5"/>
          <p:cNvSpPr txBox="1"/>
          <p:nvPr/>
        </p:nvSpPr>
        <p:spPr>
          <a:xfrm>
            <a:off x="13890600" y="5174950"/>
            <a:ext cx="9295200" cy="55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for</a:t>
            </a:r>
            <a:r>
              <a:rPr lang="en-US" sz="4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(</a:t>
            </a:r>
            <a:r>
              <a:rPr b="1" lang="en-US" sz="4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let</a:t>
            </a:r>
            <a:r>
              <a:rPr lang="en-US" sz="4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i = 0; i &lt; 11; i++) {</a:t>
            </a:r>
            <a:endParaRPr sz="4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console.log</a:t>
            </a:r>
            <a:r>
              <a:rPr lang="en-US" sz="4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("Contando de 0 a 10: " + i);</a:t>
            </a:r>
            <a:endParaRPr sz="4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}</a:t>
            </a:r>
            <a:endParaRPr sz="4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5" name="Google Shape;195;p25"/>
          <p:cNvSpPr txBox="1"/>
          <p:nvPr/>
        </p:nvSpPr>
        <p:spPr>
          <a:xfrm>
            <a:off x="11953200" y="1995575"/>
            <a:ext cx="12430800" cy="167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600">
                <a:solidFill>
                  <a:srgbClr val="FFFFFF"/>
                </a:solidFill>
                <a:highlight>
                  <a:srgbClr val="FF0178"/>
                </a:highlight>
                <a:latin typeface="Montserrat"/>
                <a:ea typeface="Montserrat"/>
                <a:cs typeface="Montserrat"/>
                <a:sym typeface="Montserrat"/>
              </a:rPr>
              <a:t>Código</a:t>
            </a:r>
            <a:endParaRPr b="1" sz="8600">
              <a:solidFill>
                <a:srgbClr val="FFFFFF"/>
              </a:solidFill>
              <a:highlight>
                <a:srgbClr val="FF0178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6" name="Google Shape;196;p25"/>
          <p:cNvSpPr/>
          <p:nvPr/>
        </p:nvSpPr>
        <p:spPr>
          <a:xfrm>
            <a:off x="0" y="0"/>
            <a:ext cx="11953200" cy="13789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53585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FFFFF"/>
              </a:highlight>
            </a:endParaRPr>
          </a:p>
        </p:txBody>
      </p:sp>
      <p:sp>
        <p:nvSpPr>
          <p:cNvPr id="197" name="Google Shape;197;p25"/>
          <p:cNvSpPr txBox="1"/>
          <p:nvPr/>
        </p:nvSpPr>
        <p:spPr>
          <a:xfrm>
            <a:off x="0" y="2147975"/>
            <a:ext cx="11953200" cy="167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600">
                <a:solidFill>
                  <a:srgbClr val="FFFFFF"/>
                </a:solidFill>
                <a:highlight>
                  <a:srgbClr val="FF0178"/>
                </a:highlight>
                <a:latin typeface="Montserrat"/>
                <a:ea typeface="Montserrat"/>
                <a:cs typeface="Montserrat"/>
                <a:sym typeface="Montserrat"/>
              </a:rPr>
              <a:t>Sintaxe</a:t>
            </a:r>
            <a:endParaRPr b="1" sz="8600">
              <a:solidFill>
                <a:srgbClr val="FFFFFF"/>
              </a:solidFill>
              <a:highlight>
                <a:srgbClr val="FF0178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8" name="Google Shape;198;p25"/>
          <p:cNvSpPr txBox="1"/>
          <p:nvPr/>
        </p:nvSpPr>
        <p:spPr>
          <a:xfrm>
            <a:off x="1173275" y="5174950"/>
            <a:ext cx="9081300" cy="55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rgbClr val="FF0178"/>
                </a:solidFill>
                <a:latin typeface="Montserrat"/>
                <a:ea typeface="Montserrat"/>
                <a:cs typeface="Montserrat"/>
                <a:sym typeface="Montserrat"/>
              </a:rPr>
              <a:t>for</a:t>
            </a:r>
            <a:r>
              <a:rPr lang="en-US" sz="4800">
                <a:solidFill>
                  <a:srgbClr val="37374F"/>
                </a:solidFill>
                <a:latin typeface="Montserrat"/>
                <a:ea typeface="Montserrat"/>
                <a:cs typeface="Montserrat"/>
                <a:sym typeface="Montserrat"/>
              </a:rPr>
              <a:t> (setup; condição; passo) {</a:t>
            </a:r>
            <a:endParaRPr sz="4800">
              <a:solidFill>
                <a:srgbClr val="37374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37374F"/>
                </a:solidFill>
                <a:latin typeface="Montserrat"/>
                <a:ea typeface="Montserrat"/>
                <a:cs typeface="Montserrat"/>
                <a:sym typeface="Montserrat"/>
              </a:rPr>
              <a:t>Enquanto a condição acima for verdadeira, o código entre as chaves se repetirá em loop</a:t>
            </a:r>
            <a:endParaRPr sz="4800">
              <a:solidFill>
                <a:srgbClr val="37374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37374F"/>
                </a:solidFill>
                <a:latin typeface="Montserrat"/>
                <a:ea typeface="Montserrat"/>
                <a:cs typeface="Montserrat"/>
                <a:sym typeface="Montserrat"/>
              </a:rPr>
              <a:t>}</a:t>
            </a:r>
            <a:endParaRPr sz="3800">
              <a:solidFill>
                <a:srgbClr val="37374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2E2E36"/>
            </a:gs>
            <a:gs pos="50000">
              <a:srgbClr val="37374F"/>
            </a:gs>
            <a:gs pos="100000">
              <a:srgbClr val="FF0178"/>
            </a:gs>
          </a:gsLst>
          <a:lin ang="5400012" scaled="0"/>
        </a:gradFill>
      </p:bgPr>
    </p:bg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26"/>
          <p:cNvPicPr preferRelativeResize="0"/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-68100" y="31179"/>
            <a:ext cx="24444300" cy="142632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38700" y="8407588"/>
            <a:ext cx="5306600" cy="26466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5" name="Google Shape;205;p26"/>
          <p:cNvGrpSpPr/>
          <p:nvPr/>
        </p:nvGrpSpPr>
        <p:grpSpPr>
          <a:xfrm>
            <a:off x="-30150" y="12383050"/>
            <a:ext cx="24444300" cy="1906650"/>
            <a:chOff x="-30150" y="12383050"/>
            <a:chExt cx="24444300" cy="1906650"/>
          </a:xfrm>
        </p:grpSpPr>
        <p:pic>
          <p:nvPicPr>
            <p:cNvPr id="206" name="Google Shape;206;p2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1092278" y="12383050"/>
              <a:ext cx="2171897" cy="9749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7" name="Google Shape;207;p26"/>
            <p:cNvSpPr/>
            <p:nvPr/>
          </p:nvSpPr>
          <p:spPr>
            <a:xfrm rot="10800000">
              <a:off x="-30150" y="13081600"/>
              <a:ext cx="24444300" cy="1208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208" name="Google Shape;208;p26"/>
          <p:cNvCxnSpPr/>
          <p:nvPr/>
        </p:nvCxnSpPr>
        <p:spPr>
          <a:xfrm>
            <a:off x="8167050" y="8233238"/>
            <a:ext cx="80499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9" name="Google Shape;209;p26"/>
          <p:cNvCxnSpPr/>
          <p:nvPr/>
        </p:nvCxnSpPr>
        <p:spPr>
          <a:xfrm>
            <a:off x="8167050" y="4637363"/>
            <a:ext cx="80499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0" name="Google Shape;210;p26"/>
          <p:cNvSpPr txBox="1"/>
          <p:nvPr>
            <p:ph idx="1" type="body"/>
          </p:nvPr>
        </p:nvSpPr>
        <p:spPr>
          <a:xfrm>
            <a:off x="6479250" y="2103150"/>
            <a:ext cx="11425500" cy="231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1425" lIns="71425" spcFirstLastPara="1" rIns="71425" wrap="square" tIns="7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Lógica de Programação</a:t>
            </a:r>
            <a:endParaRPr sz="60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211" name="Google Shape;211;p26"/>
          <p:cNvSpPr txBox="1"/>
          <p:nvPr/>
        </p:nvSpPr>
        <p:spPr>
          <a:xfrm>
            <a:off x="306000" y="4923000"/>
            <a:ext cx="23841600" cy="305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While Loop</a:t>
            </a:r>
            <a:endParaRPr b="1" sz="9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2E2E36"/>
            </a:gs>
            <a:gs pos="50000">
              <a:srgbClr val="37374F"/>
            </a:gs>
            <a:gs pos="100000">
              <a:srgbClr val="FF0178"/>
            </a:gs>
          </a:gsLst>
          <a:lin ang="5400012" scaled="0"/>
        </a:gradFill>
      </p:bgPr>
    </p:bg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27"/>
          <p:cNvPicPr preferRelativeResize="0"/>
          <p:nvPr/>
        </p:nvPicPr>
        <p:blipFill rotWithShape="1">
          <a:blip r:embed="rId3">
            <a:alphaModFix amt="20000"/>
          </a:blip>
          <a:srcRect b="-1069" l="-990" r="989" t="1070"/>
          <a:stretch/>
        </p:blipFill>
        <p:spPr>
          <a:xfrm>
            <a:off x="8100" y="-45021"/>
            <a:ext cx="24444300" cy="142632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27"/>
          <p:cNvPicPr preferRelativeResize="0"/>
          <p:nvPr/>
        </p:nvPicPr>
        <p:blipFill rotWithShape="1">
          <a:blip r:embed="rId4">
            <a:alphaModFix/>
          </a:blip>
          <a:srcRect b="0" l="0" r="72530" t="0"/>
          <a:stretch/>
        </p:blipFill>
        <p:spPr>
          <a:xfrm>
            <a:off x="22577752" y="318875"/>
            <a:ext cx="1327324" cy="144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27"/>
          <p:cNvSpPr txBox="1"/>
          <p:nvPr/>
        </p:nvSpPr>
        <p:spPr>
          <a:xfrm>
            <a:off x="13890600" y="5174950"/>
            <a:ext cx="9295200" cy="55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while</a:t>
            </a:r>
            <a:r>
              <a:rPr lang="en-US" sz="4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(5 &gt; 3) {</a:t>
            </a:r>
            <a:endParaRPr sz="4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console.log</a:t>
            </a:r>
            <a:r>
              <a:rPr lang="en-US" sz="4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("Não faça    isso. Isso é um loop infinito");</a:t>
            </a:r>
            <a:endParaRPr sz="4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}</a:t>
            </a:r>
            <a:endParaRPr sz="4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9" name="Google Shape;219;p27"/>
          <p:cNvSpPr txBox="1"/>
          <p:nvPr/>
        </p:nvSpPr>
        <p:spPr>
          <a:xfrm>
            <a:off x="11953200" y="1995575"/>
            <a:ext cx="12430800" cy="167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600">
                <a:solidFill>
                  <a:srgbClr val="FFFFFF"/>
                </a:solidFill>
                <a:highlight>
                  <a:srgbClr val="FF0178"/>
                </a:highlight>
                <a:latin typeface="Montserrat"/>
                <a:ea typeface="Montserrat"/>
                <a:cs typeface="Montserrat"/>
                <a:sym typeface="Montserrat"/>
              </a:rPr>
              <a:t>Código</a:t>
            </a:r>
            <a:endParaRPr b="1" sz="8600">
              <a:solidFill>
                <a:srgbClr val="FFFFFF"/>
              </a:solidFill>
              <a:highlight>
                <a:srgbClr val="FF0178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0" name="Google Shape;220;p27"/>
          <p:cNvSpPr/>
          <p:nvPr/>
        </p:nvSpPr>
        <p:spPr>
          <a:xfrm>
            <a:off x="0" y="0"/>
            <a:ext cx="11953200" cy="13789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53585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FFFFF"/>
              </a:highlight>
            </a:endParaRPr>
          </a:p>
        </p:txBody>
      </p:sp>
      <p:sp>
        <p:nvSpPr>
          <p:cNvPr id="221" name="Google Shape;221;p27"/>
          <p:cNvSpPr txBox="1"/>
          <p:nvPr/>
        </p:nvSpPr>
        <p:spPr>
          <a:xfrm>
            <a:off x="0" y="2147975"/>
            <a:ext cx="11953200" cy="167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600">
                <a:solidFill>
                  <a:srgbClr val="FFFFFF"/>
                </a:solidFill>
                <a:highlight>
                  <a:srgbClr val="FF0178"/>
                </a:highlight>
                <a:latin typeface="Montserrat"/>
                <a:ea typeface="Montserrat"/>
                <a:cs typeface="Montserrat"/>
                <a:sym typeface="Montserrat"/>
              </a:rPr>
              <a:t>Sintaxe</a:t>
            </a:r>
            <a:endParaRPr b="1" sz="8600">
              <a:solidFill>
                <a:srgbClr val="FFFFFF"/>
              </a:solidFill>
              <a:highlight>
                <a:srgbClr val="FF0178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2" name="Google Shape;222;p27"/>
          <p:cNvSpPr txBox="1"/>
          <p:nvPr/>
        </p:nvSpPr>
        <p:spPr>
          <a:xfrm>
            <a:off x="1698600" y="5174950"/>
            <a:ext cx="8556000" cy="55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rgbClr val="FF0178"/>
                </a:solidFill>
                <a:latin typeface="Montserrat"/>
                <a:ea typeface="Montserrat"/>
                <a:cs typeface="Montserrat"/>
                <a:sym typeface="Montserrat"/>
              </a:rPr>
              <a:t>while</a:t>
            </a:r>
            <a:r>
              <a:rPr lang="en-US" sz="4800">
                <a:solidFill>
                  <a:srgbClr val="37374F"/>
                </a:solidFill>
                <a:latin typeface="Montserrat"/>
                <a:ea typeface="Montserrat"/>
                <a:cs typeface="Montserrat"/>
                <a:sym typeface="Montserrat"/>
              </a:rPr>
              <a:t> (condição) {</a:t>
            </a:r>
            <a:endParaRPr sz="4800">
              <a:solidFill>
                <a:srgbClr val="37374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37374F"/>
                </a:solidFill>
                <a:latin typeface="Montserrat"/>
                <a:ea typeface="Montserrat"/>
                <a:cs typeface="Montserrat"/>
                <a:sym typeface="Montserrat"/>
              </a:rPr>
              <a:t>Enquanto a condição acima for verdadeira, o código entre as chaves se repetirá em loop</a:t>
            </a:r>
            <a:endParaRPr sz="4800">
              <a:solidFill>
                <a:srgbClr val="37374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37374F"/>
                </a:solidFill>
                <a:latin typeface="Montserrat"/>
                <a:ea typeface="Montserrat"/>
                <a:cs typeface="Montserrat"/>
                <a:sym typeface="Montserrat"/>
              </a:rPr>
              <a:t>}</a:t>
            </a:r>
            <a:endParaRPr sz="3800">
              <a:solidFill>
                <a:srgbClr val="37374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2E2E36"/>
            </a:gs>
            <a:gs pos="50000">
              <a:srgbClr val="37374F"/>
            </a:gs>
            <a:gs pos="100000">
              <a:srgbClr val="FF0178"/>
            </a:gs>
          </a:gsLst>
          <a:lin ang="5400012" scaled="0"/>
        </a:gradFill>
      </p:bgPr>
    </p:bg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oogle Shape;227;p28"/>
          <p:cNvPicPr preferRelativeResize="0"/>
          <p:nvPr/>
        </p:nvPicPr>
        <p:blipFill rotWithShape="1">
          <a:blip r:embed="rId3">
            <a:alphaModFix/>
          </a:blip>
          <a:srcRect b="0" l="0" r="72530" t="0"/>
          <a:stretch/>
        </p:blipFill>
        <p:spPr>
          <a:xfrm>
            <a:off x="22577752" y="318875"/>
            <a:ext cx="1327324" cy="144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28"/>
          <p:cNvSpPr txBox="1"/>
          <p:nvPr/>
        </p:nvSpPr>
        <p:spPr>
          <a:xfrm>
            <a:off x="7800900" y="3033725"/>
            <a:ext cx="15385200" cy="9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Faça um programa que imprima todos os elementos de um array que contém alguns números quaisquer.</a:t>
            </a:r>
            <a:endParaRPr sz="4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9" name="Google Shape;229;p28"/>
          <p:cNvSpPr/>
          <p:nvPr/>
        </p:nvSpPr>
        <p:spPr>
          <a:xfrm>
            <a:off x="0" y="0"/>
            <a:ext cx="6173700" cy="13789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53585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FFFFF"/>
              </a:highlight>
            </a:endParaRPr>
          </a:p>
        </p:txBody>
      </p:sp>
      <p:pic>
        <p:nvPicPr>
          <p:cNvPr id="230" name="Google Shape;230;p28"/>
          <p:cNvPicPr preferRelativeResize="0"/>
          <p:nvPr/>
        </p:nvPicPr>
        <p:blipFill rotWithShape="1">
          <a:blip r:embed="rId4">
            <a:alphaModFix/>
          </a:blip>
          <a:srcRect b="0" l="38161" r="8270" t="79820"/>
          <a:stretch/>
        </p:blipFill>
        <p:spPr>
          <a:xfrm rot="5400000">
            <a:off x="-354737" y="5460849"/>
            <a:ext cx="13193224" cy="2794301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28"/>
          <p:cNvSpPr txBox="1"/>
          <p:nvPr/>
        </p:nvSpPr>
        <p:spPr>
          <a:xfrm>
            <a:off x="7856550" y="579450"/>
            <a:ext cx="12591600" cy="1990800"/>
          </a:xfrm>
          <a:prstGeom prst="rect">
            <a:avLst/>
          </a:prstGeom>
          <a:noFill/>
          <a:ln>
            <a:noFill/>
          </a:ln>
        </p:spPr>
        <p:txBody>
          <a:bodyPr anchorCtr="0" anchor="b" bIns="71425" lIns="71425" spcFirstLastPara="1" rIns="71425" wrap="square" tIns="7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600">
                <a:solidFill>
                  <a:srgbClr val="FFFFFF"/>
                </a:solidFill>
                <a:highlight>
                  <a:srgbClr val="FF0178"/>
                </a:highlight>
                <a:latin typeface="Montserrat"/>
                <a:ea typeface="Montserrat"/>
                <a:cs typeface="Montserrat"/>
                <a:sym typeface="Montserrat"/>
              </a:rPr>
              <a:t>Exercício Resolvido</a:t>
            </a:r>
            <a:endParaRPr b="1" sz="11200">
              <a:solidFill>
                <a:srgbClr val="FFFFFF"/>
              </a:solidFill>
              <a:highlight>
                <a:srgbClr val="FF0178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2" name="Google Shape;232;p28"/>
          <p:cNvSpPr txBox="1"/>
          <p:nvPr/>
        </p:nvSpPr>
        <p:spPr>
          <a:xfrm>
            <a:off x="1110175" y="5395400"/>
            <a:ext cx="4297500" cy="48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0">
                <a:solidFill>
                  <a:srgbClr val="FF0178"/>
                </a:solidFill>
                <a:latin typeface="Montserrat"/>
                <a:ea typeface="Montserrat"/>
                <a:cs typeface="Montserrat"/>
                <a:sym typeface="Montserrat"/>
              </a:rPr>
              <a:t>ER</a:t>
            </a:r>
            <a:endParaRPr b="1" sz="20000">
              <a:solidFill>
                <a:srgbClr val="FF017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2E2E36"/>
            </a:gs>
            <a:gs pos="50000">
              <a:srgbClr val="37374F"/>
            </a:gs>
            <a:gs pos="100000">
              <a:srgbClr val="FF0178"/>
            </a:gs>
          </a:gsLst>
          <a:lin ang="5400012" scaled="0"/>
        </a:gradFill>
      </p:bgPr>
    </p:bg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29"/>
          <p:cNvPicPr preferRelativeResize="0"/>
          <p:nvPr/>
        </p:nvPicPr>
        <p:blipFill rotWithShape="1">
          <a:blip r:embed="rId3">
            <a:alphaModFix/>
          </a:blip>
          <a:srcRect b="0" l="0" r="72530" t="0"/>
          <a:stretch/>
        </p:blipFill>
        <p:spPr>
          <a:xfrm>
            <a:off x="22577752" y="318875"/>
            <a:ext cx="1327324" cy="144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29"/>
          <p:cNvSpPr txBox="1"/>
          <p:nvPr/>
        </p:nvSpPr>
        <p:spPr>
          <a:xfrm>
            <a:off x="7800900" y="3033725"/>
            <a:ext cx="15385200" cy="9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Faça um programa que calcula e imprime na tela a soma dos itens de um array.</a:t>
            </a:r>
            <a:endParaRPr sz="4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9" name="Google Shape;239;p29"/>
          <p:cNvSpPr/>
          <p:nvPr/>
        </p:nvSpPr>
        <p:spPr>
          <a:xfrm>
            <a:off x="0" y="0"/>
            <a:ext cx="6173700" cy="13789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53585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FFFFF"/>
              </a:highlight>
            </a:endParaRPr>
          </a:p>
        </p:txBody>
      </p:sp>
      <p:pic>
        <p:nvPicPr>
          <p:cNvPr id="240" name="Google Shape;240;p29"/>
          <p:cNvPicPr preferRelativeResize="0"/>
          <p:nvPr/>
        </p:nvPicPr>
        <p:blipFill rotWithShape="1">
          <a:blip r:embed="rId4">
            <a:alphaModFix/>
          </a:blip>
          <a:srcRect b="0" l="38161" r="8270" t="79820"/>
          <a:stretch/>
        </p:blipFill>
        <p:spPr>
          <a:xfrm rot="5400000">
            <a:off x="-354737" y="5460849"/>
            <a:ext cx="13193224" cy="2794301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29"/>
          <p:cNvSpPr txBox="1"/>
          <p:nvPr/>
        </p:nvSpPr>
        <p:spPr>
          <a:xfrm>
            <a:off x="7856550" y="579450"/>
            <a:ext cx="12591600" cy="1990800"/>
          </a:xfrm>
          <a:prstGeom prst="rect">
            <a:avLst/>
          </a:prstGeom>
          <a:noFill/>
          <a:ln>
            <a:noFill/>
          </a:ln>
        </p:spPr>
        <p:txBody>
          <a:bodyPr anchorCtr="0" anchor="b" bIns="71425" lIns="71425" spcFirstLastPara="1" rIns="71425" wrap="square" tIns="7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600">
                <a:solidFill>
                  <a:srgbClr val="FFFFFF"/>
                </a:solidFill>
                <a:highlight>
                  <a:srgbClr val="FF0178"/>
                </a:highlight>
                <a:latin typeface="Montserrat"/>
                <a:ea typeface="Montserrat"/>
                <a:cs typeface="Montserrat"/>
                <a:sym typeface="Montserrat"/>
              </a:rPr>
              <a:t>Exercício Resolvido</a:t>
            </a:r>
            <a:endParaRPr b="1" sz="11200">
              <a:solidFill>
                <a:srgbClr val="FFFFFF"/>
              </a:solidFill>
              <a:highlight>
                <a:srgbClr val="FF0178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2" name="Google Shape;242;p29"/>
          <p:cNvSpPr txBox="1"/>
          <p:nvPr/>
        </p:nvSpPr>
        <p:spPr>
          <a:xfrm>
            <a:off x="1110175" y="5395400"/>
            <a:ext cx="4297500" cy="48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0">
                <a:solidFill>
                  <a:srgbClr val="FF0178"/>
                </a:solidFill>
                <a:latin typeface="Montserrat"/>
                <a:ea typeface="Montserrat"/>
                <a:cs typeface="Montserrat"/>
                <a:sym typeface="Montserrat"/>
              </a:rPr>
              <a:t>ER</a:t>
            </a:r>
            <a:endParaRPr b="1" sz="20000">
              <a:solidFill>
                <a:srgbClr val="FF017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2E2E36"/>
            </a:gs>
            <a:gs pos="50000">
              <a:srgbClr val="37374F"/>
            </a:gs>
            <a:gs pos="100000">
              <a:srgbClr val="FF0178"/>
            </a:gs>
          </a:gsLst>
          <a:lin ang="5400012" scaled="0"/>
        </a:gradFill>
      </p:bgPr>
    </p:bg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30"/>
          <p:cNvPicPr preferRelativeResize="0"/>
          <p:nvPr/>
        </p:nvPicPr>
        <p:blipFill rotWithShape="1">
          <a:blip r:embed="rId3">
            <a:alphaModFix/>
          </a:blip>
          <a:srcRect b="0" l="0" r="72530" t="0"/>
          <a:stretch/>
        </p:blipFill>
        <p:spPr>
          <a:xfrm>
            <a:off x="22577752" y="318875"/>
            <a:ext cx="1327324" cy="144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30"/>
          <p:cNvSpPr txBox="1"/>
          <p:nvPr/>
        </p:nvSpPr>
        <p:spPr>
          <a:xfrm>
            <a:off x="7800900" y="3033725"/>
            <a:ext cx="15385200" cy="9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Faça um programa que conte de 10 até 0 (de trás pra frente mesmo).</a:t>
            </a:r>
            <a:endParaRPr sz="4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9" name="Google Shape;249;p30"/>
          <p:cNvSpPr/>
          <p:nvPr/>
        </p:nvSpPr>
        <p:spPr>
          <a:xfrm>
            <a:off x="0" y="0"/>
            <a:ext cx="6173700" cy="13789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53585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FFFFF"/>
              </a:highlight>
            </a:endParaRPr>
          </a:p>
        </p:txBody>
      </p:sp>
      <p:pic>
        <p:nvPicPr>
          <p:cNvPr id="250" name="Google Shape;250;p30"/>
          <p:cNvPicPr preferRelativeResize="0"/>
          <p:nvPr/>
        </p:nvPicPr>
        <p:blipFill rotWithShape="1">
          <a:blip r:embed="rId4">
            <a:alphaModFix/>
          </a:blip>
          <a:srcRect b="0" l="38161" r="8270" t="79820"/>
          <a:stretch/>
        </p:blipFill>
        <p:spPr>
          <a:xfrm rot="5400000">
            <a:off x="-354737" y="5460849"/>
            <a:ext cx="13193224" cy="2794301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30"/>
          <p:cNvSpPr txBox="1"/>
          <p:nvPr/>
        </p:nvSpPr>
        <p:spPr>
          <a:xfrm>
            <a:off x="7856550" y="579450"/>
            <a:ext cx="12591600" cy="1990800"/>
          </a:xfrm>
          <a:prstGeom prst="rect">
            <a:avLst/>
          </a:prstGeom>
          <a:noFill/>
          <a:ln>
            <a:noFill/>
          </a:ln>
        </p:spPr>
        <p:txBody>
          <a:bodyPr anchorCtr="0" anchor="b" bIns="71425" lIns="71425" spcFirstLastPara="1" rIns="71425" wrap="square" tIns="7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600">
                <a:solidFill>
                  <a:srgbClr val="FFFFFF"/>
                </a:solidFill>
                <a:highlight>
                  <a:srgbClr val="FF0178"/>
                </a:highlight>
                <a:latin typeface="Montserrat"/>
                <a:ea typeface="Montserrat"/>
                <a:cs typeface="Montserrat"/>
                <a:sym typeface="Montserrat"/>
              </a:rPr>
              <a:t>Exercício Resolvido</a:t>
            </a:r>
            <a:endParaRPr b="1" sz="11200">
              <a:solidFill>
                <a:srgbClr val="FFFFFF"/>
              </a:solidFill>
              <a:highlight>
                <a:srgbClr val="FF0178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2" name="Google Shape;252;p30"/>
          <p:cNvSpPr txBox="1"/>
          <p:nvPr/>
        </p:nvSpPr>
        <p:spPr>
          <a:xfrm>
            <a:off x="1110175" y="5395400"/>
            <a:ext cx="4297500" cy="48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0">
                <a:solidFill>
                  <a:srgbClr val="FF0178"/>
                </a:solidFill>
                <a:latin typeface="Montserrat"/>
                <a:ea typeface="Montserrat"/>
                <a:cs typeface="Montserrat"/>
                <a:sym typeface="Montserrat"/>
              </a:rPr>
              <a:t>ER</a:t>
            </a:r>
            <a:endParaRPr b="1" sz="20000">
              <a:solidFill>
                <a:srgbClr val="FF017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2E2E36"/>
            </a:gs>
            <a:gs pos="50000">
              <a:srgbClr val="37374F"/>
            </a:gs>
            <a:gs pos="100000">
              <a:srgbClr val="FF0178"/>
            </a:gs>
          </a:gsLst>
          <a:lin ang="5400012" scaled="0"/>
        </a:gradFill>
      </p:bgPr>
    </p:bg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Google Shape;257;p31"/>
          <p:cNvPicPr preferRelativeResize="0"/>
          <p:nvPr/>
        </p:nvPicPr>
        <p:blipFill rotWithShape="1">
          <a:blip r:embed="rId3">
            <a:alphaModFix/>
          </a:blip>
          <a:srcRect b="0" l="0" r="72530" t="0"/>
          <a:stretch/>
        </p:blipFill>
        <p:spPr>
          <a:xfrm>
            <a:off x="22577752" y="318875"/>
            <a:ext cx="1327324" cy="144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1"/>
          <p:cNvSpPr txBox="1"/>
          <p:nvPr/>
        </p:nvSpPr>
        <p:spPr>
          <a:xfrm>
            <a:off x="7800900" y="3033725"/>
            <a:ext cx="15385200" cy="9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Faça um programa que imprima todos os múltiplos do número 3 entre 0 e 50.</a:t>
            </a:r>
            <a:endParaRPr sz="4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Múltiplos de 3:</a:t>
            </a:r>
            <a:r>
              <a:rPr lang="en-US" sz="4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0, 3, 6, 9, 12...</a:t>
            </a:r>
            <a:endParaRPr sz="4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9" name="Google Shape;259;p31"/>
          <p:cNvSpPr/>
          <p:nvPr/>
        </p:nvSpPr>
        <p:spPr>
          <a:xfrm>
            <a:off x="0" y="0"/>
            <a:ext cx="6173700" cy="13789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53585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FFFFF"/>
              </a:highlight>
            </a:endParaRPr>
          </a:p>
        </p:txBody>
      </p:sp>
      <p:pic>
        <p:nvPicPr>
          <p:cNvPr id="260" name="Google Shape;260;p31"/>
          <p:cNvPicPr preferRelativeResize="0"/>
          <p:nvPr/>
        </p:nvPicPr>
        <p:blipFill rotWithShape="1">
          <a:blip r:embed="rId4">
            <a:alphaModFix/>
          </a:blip>
          <a:srcRect b="0" l="38161" r="8270" t="79820"/>
          <a:stretch/>
        </p:blipFill>
        <p:spPr>
          <a:xfrm rot="5400000">
            <a:off x="-354737" y="5460849"/>
            <a:ext cx="13193224" cy="2794301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31"/>
          <p:cNvSpPr txBox="1"/>
          <p:nvPr/>
        </p:nvSpPr>
        <p:spPr>
          <a:xfrm>
            <a:off x="7856550" y="579450"/>
            <a:ext cx="12591600" cy="1990800"/>
          </a:xfrm>
          <a:prstGeom prst="rect">
            <a:avLst/>
          </a:prstGeom>
          <a:noFill/>
          <a:ln>
            <a:noFill/>
          </a:ln>
        </p:spPr>
        <p:txBody>
          <a:bodyPr anchorCtr="0" anchor="b" bIns="71425" lIns="71425" spcFirstLastPara="1" rIns="71425" wrap="square" tIns="7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600">
                <a:solidFill>
                  <a:srgbClr val="FFFFFF"/>
                </a:solidFill>
                <a:highlight>
                  <a:srgbClr val="FF0178"/>
                </a:highlight>
                <a:latin typeface="Montserrat"/>
                <a:ea typeface="Montserrat"/>
                <a:cs typeface="Montserrat"/>
                <a:sym typeface="Montserrat"/>
              </a:rPr>
              <a:t>Exercício Resolvido</a:t>
            </a:r>
            <a:endParaRPr b="1" sz="11200">
              <a:solidFill>
                <a:srgbClr val="FFFFFF"/>
              </a:solidFill>
              <a:highlight>
                <a:srgbClr val="FF0178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2" name="Google Shape;262;p31"/>
          <p:cNvSpPr txBox="1"/>
          <p:nvPr/>
        </p:nvSpPr>
        <p:spPr>
          <a:xfrm>
            <a:off x="1110175" y="5395400"/>
            <a:ext cx="4297500" cy="48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0">
                <a:solidFill>
                  <a:srgbClr val="FF0178"/>
                </a:solidFill>
                <a:latin typeface="Montserrat"/>
                <a:ea typeface="Montserrat"/>
                <a:cs typeface="Montserrat"/>
                <a:sym typeface="Montserrat"/>
              </a:rPr>
              <a:t>ER</a:t>
            </a:r>
            <a:endParaRPr b="1" sz="20000">
              <a:solidFill>
                <a:srgbClr val="FF017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2E2E36"/>
            </a:gs>
            <a:gs pos="50000">
              <a:srgbClr val="37374F"/>
            </a:gs>
            <a:gs pos="100000">
              <a:srgbClr val="FF0178"/>
            </a:gs>
          </a:gsLst>
          <a:lin ang="5400012" scaled="0"/>
        </a:gradFill>
      </p:bgPr>
    </p:bg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Google Shape;267;p32"/>
          <p:cNvPicPr preferRelativeResize="0"/>
          <p:nvPr/>
        </p:nvPicPr>
        <p:blipFill rotWithShape="1">
          <a:blip r:embed="rId3">
            <a:alphaModFix/>
          </a:blip>
          <a:srcRect b="0" l="0" r="72530" t="0"/>
          <a:stretch/>
        </p:blipFill>
        <p:spPr>
          <a:xfrm>
            <a:off x="22577752" y="318875"/>
            <a:ext cx="1327324" cy="144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32"/>
          <p:cNvSpPr txBox="1"/>
          <p:nvPr/>
        </p:nvSpPr>
        <p:spPr>
          <a:xfrm>
            <a:off x="7800900" y="3033725"/>
            <a:ext cx="15385200" cy="9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Faça um programa que localize e imprima na tela o maior número numa lista.</a:t>
            </a:r>
            <a:endParaRPr sz="4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9" name="Google Shape;269;p32"/>
          <p:cNvSpPr/>
          <p:nvPr/>
        </p:nvSpPr>
        <p:spPr>
          <a:xfrm>
            <a:off x="0" y="0"/>
            <a:ext cx="6173700" cy="13789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53585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FFFFF"/>
              </a:highlight>
            </a:endParaRPr>
          </a:p>
        </p:txBody>
      </p:sp>
      <p:pic>
        <p:nvPicPr>
          <p:cNvPr id="270" name="Google Shape;270;p32"/>
          <p:cNvPicPr preferRelativeResize="0"/>
          <p:nvPr/>
        </p:nvPicPr>
        <p:blipFill rotWithShape="1">
          <a:blip r:embed="rId4">
            <a:alphaModFix/>
          </a:blip>
          <a:srcRect b="0" l="38161" r="8270" t="79820"/>
          <a:stretch/>
        </p:blipFill>
        <p:spPr>
          <a:xfrm rot="5400000">
            <a:off x="-354737" y="5460849"/>
            <a:ext cx="13193224" cy="279430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2"/>
          <p:cNvSpPr txBox="1"/>
          <p:nvPr/>
        </p:nvSpPr>
        <p:spPr>
          <a:xfrm>
            <a:off x="7856550" y="579450"/>
            <a:ext cx="12591600" cy="1990800"/>
          </a:xfrm>
          <a:prstGeom prst="rect">
            <a:avLst/>
          </a:prstGeom>
          <a:noFill/>
          <a:ln>
            <a:noFill/>
          </a:ln>
        </p:spPr>
        <p:txBody>
          <a:bodyPr anchorCtr="0" anchor="b" bIns="71425" lIns="71425" spcFirstLastPara="1" rIns="71425" wrap="square" tIns="7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600">
                <a:solidFill>
                  <a:srgbClr val="FFFFFF"/>
                </a:solidFill>
                <a:highlight>
                  <a:srgbClr val="FF0178"/>
                </a:highlight>
                <a:latin typeface="Montserrat"/>
                <a:ea typeface="Montserrat"/>
                <a:cs typeface="Montserrat"/>
                <a:sym typeface="Montserrat"/>
              </a:rPr>
              <a:t>Exercício Resolvido</a:t>
            </a:r>
            <a:endParaRPr b="1" sz="11200">
              <a:solidFill>
                <a:srgbClr val="FFFFFF"/>
              </a:solidFill>
              <a:highlight>
                <a:srgbClr val="FF0178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2" name="Google Shape;272;p32"/>
          <p:cNvSpPr txBox="1"/>
          <p:nvPr/>
        </p:nvSpPr>
        <p:spPr>
          <a:xfrm>
            <a:off x="1110175" y="5395400"/>
            <a:ext cx="4297500" cy="48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0">
                <a:solidFill>
                  <a:srgbClr val="FF0178"/>
                </a:solidFill>
                <a:latin typeface="Montserrat"/>
                <a:ea typeface="Montserrat"/>
                <a:cs typeface="Montserrat"/>
                <a:sym typeface="Montserrat"/>
              </a:rPr>
              <a:t>ER</a:t>
            </a:r>
            <a:endParaRPr b="1" sz="20000">
              <a:solidFill>
                <a:srgbClr val="FF017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2E2E36"/>
            </a:gs>
            <a:gs pos="50000">
              <a:srgbClr val="37374F"/>
            </a:gs>
            <a:gs pos="100000">
              <a:srgbClr val="FF0178"/>
            </a:gs>
          </a:gsLst>
          <a:lin ang="5400012" scaled="0"/>
        </a:gradFill>
      </p:bgPr>
    </p:bg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Google Shape;277;p33"/>
          <p:cNvPicPr preferRelativeResize="0"/>
          <p:nvPr/>
        </p:nvPicPr>
        <p:blipFill rotWithShape="1">
          <a:blip r:embed="rId3">
            <a:alphaModFix amt="20000"/>
          </a:blip>
          <a:srcRect b="-1069" l="-990" r="989" t="1070"/>
          <a:stretch/>
        </p:blipFill>
        <p:spPr>
          <a:xfrm>
            <a:off x="8100" y="-45021"/>
            <a:ext cx="24444300" cy="142632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33"/>
          <p:cNvPicPr preferRelativeResize="0"/>
          <p:nvPr/>
        </p:nvPicPr>
        <p:blipFill rotWithShape="1">
          <a:blip r:embed="rId4">
            <a:alphaModFix/>
          </a:blip>
          <a:srcRect b="0" l="0" r="72530" t="0"/>
          <a:stretch/>
        </p:blipFill>
        <p:spPr>
          <a:xfrm>
            <a:off x="22577752" y="318875"/>
            <a:ext cx="1327324" cy="144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33"/>
          <p:cNvSpPr txBox="1"/>
          <p:nvPr/>
        </p:nvSpPr>
        <p:spPr>
          <a:xfrm>
            <a:off x="13890600" y="5174950"/>
            <a:ext cx="9295200" cy="55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for</a:t>
            </a:r>
            <a:r>
              <a:rPr lang="en-US" sz="4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(</a:t>
            </a:r>
            <a:r>
              <a:rPr b="1" lang="en-US" sz="4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let</a:t>
            </a:r>
            <a:r>
              <a:rPr lang="en-US" sz="4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i = 0; i &lt; 11; i++) {</a:t>
            </a:r>
            <a:endParaRPr sz="4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console.log</a:t>
            </a:r>
            <a:r>
              <a:rPr lang="en-US" sz="4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("Contando de 0 a 10: " + i);</a:t>
            </a:r>
            <a:endParaRPr sz="4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}</a:t>
            </a:r>
            <a:endParaRPr sz="4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0" name="Google Shape;280;p33"/>
          <p:cNvSpPr txBox="1"/>
          <p:nvPr/>
        </p:nvSpPr>
        <p:spPr>
          <a:xfrm>
            <a:off x="11953200" y="1995575"/>
            <a:ext cx="12430800" cy="167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600">
                <a:solidFill>
                  <a:srgbClr val="FFFFFF"/>
                </a:solidFill>
                <a:highlight>
                  <a:srgbClr val="FF0178"/>
                </a:highlight>
                <a:latin typeface="Montserrat"/>
                <a:ea typeface="Montserrat"/>
                <a:cs typeface="Montserrat"/>
                <a:sym typeface="Montserrat"/>
              </a:rPr>
              <a:t>Código</a:t>
            </a:r>
            <a:endParaRPr b="1" sz="8600">
              <a:solidFill>
                <a:srgbClr val="FFFFFF"/>
              </a:solidFill>
              <a:highlight>
                <a:srgbClr val="FF0178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1" name="Google Shape;281;p33"/>
          <p:cNvSpPr/>
          <p:nvPr/>
        </p:nvSpPr>
        <p:spPr>
          <a:xfrm>
            <a:off x="0" y="0"/>
            <a:ext cx="11953200" cy="13789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53585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FFFFF"/>
              </a:highlight>
            </a:endParaRPr>
          </a:p>
        </p:txBody>
      </p:sp>
      <p:sp>
        <p:nvSpPr>
          <p:cNvPr id="282" name="Google Shape;282;p33"/>
          <p:cNvSpPr txBox="1"/>
          <p:nvPr/>
        </p:nvSpPr>
        <p:spPr>
          <a:xfrm>
            <a:off x="0" y="2147975"/>
            <a:ext cx="11953200" cy="167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600">
                <a:solidFill>
                  <a:srgbClr val="FFFFFF"/>
                </a:solidFill>
                <a:highlight>
                  <a:srgbClr val="FF0178"/>
                </a:highlight>
                <a:latin typeface="Montserrat"/>
                <a:ea typeface="Montserrat"/>
                <a:cs typeface="Montserrat"/>
                <a:sym typeface="Montserrat"/>
              </a:rPr>
              <a:t>Sintaxe</a:t>
            </a:r>
            <a:endParaRPr b="1" sz="8600">
              <a:solidFill>
                <a:srgbClr val="FFFFFF"/>
              </a:solidFill>
              <a:highlight>
                <a:srgbClr val="FF0178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3" name="Google Shape;283;p33"/>
          <p:cNvSpPr txBox="1"/>
          <p:nvPr/>
        </p:nvSpPr>
        <p:spPr>
          <a:xfrm>
            <a:off x="1173275" y="5174950"/>
            <a:ext cx="9081300" cy="55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rgbClr val="FF0178"/>
                </a:solidFill>
                <a:latin typeface="Montserrat"/>
                <a:ea typeface="Montserrat"/>
                <a:cs typeface="Montserrat"/>
                <a:sym typeface="Montserrat"/>
              </a:rPr>
              <a:t>for</a:t>
            </a:r>
            <a:r>
              <a:rPr lang="en-US" sz="4800">
                <a:solidFill>
                  <a:srgbClr val="37374F"/>
                </a:solidFill>
                <a:latin typeface="Montserrat"/>
                <a:ea typeface="Montserrat"/>
                <a:cs typeface="Montserrat"/>
                <a:sym typeface="Montserrat"/>
              </a:rPr>
              <a:t> (setup; condição; passo) {</a:t>
            </a:r>
            <a:endParaRPr sz="4800">
              <a:solidFill>
                <a:srgbClr val="37374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37374F"/>
                </a:solidFill>
                <a:latin typeface="Montserrat"/>
                <a:ea typeface="Montserrat"/>
                <a:cs typeface="Montserrat"/>
                <a:sym typeface="Montserrat"/>
              </a:rPr>
              <a:t>Enquanto a condição acima for verdadeira, o código entre as chaves se repetirá em loop</a:t>
            </a:r>
            <a:endParaRPr sz="4800">
              <a:solidFill>
                <a:srgbClr val="37374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37374F"/>
                </a:solidFill>
                <a:latin typeface="Montserrat"/>
                <a:ea typeface="Montserrat"/>
                <a:cs typeface="Montserrat"/>
                <a:sym typeface="Montserrat"/>
              </a:rPr>
              <a:t>}</a:t>
            </a:r>
            <a:endParaRPr sz="3800">
              <a:solidFill>
                <a:srgbClr val="37374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2E2E36"/>
            </a:gs>
            <a:gs pos="50000">
              <a:srgbClr val="37374F"/>
            </a:gs>
            <a:gs pos="100000">
              <a:srgbClr val="FF0178"/>
            </a:gs>
          </a:gsLst>
          <a:lin ang="5400700" scaled="0"/>
        </a:gradFill>
      </p:bgPr>
    </p:bg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" name="Google Shape;288;p34"/>
          <p:cNvPicPr preferRelativeResize="0"/>
          <p:nvPr/>
        </p:nvPicPr>
        <p:blipFill rotWithShape="1">
          <a:blip r:embed="rId3">
            <a:alphaModFix amt="70000"/>
          </a:blip>
          <a:srcRect b="0" l="25241" r="25236" t="0"/>
          <a:stretch/>
        </p:blipFill>
        <p:spPr>
          <a:xfrm>
            <a:off x="-139675" y="-34325"/>
            <a:ext cx="11054600" cy="13951647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34"/>
          <p:cNvSpPr/>
          <p:nvPr/>
        </p:nvSpPr>
        <p:spPr>
          <a:xfrm>
            <a:off x="9039250" y="-179600"/>
            <a:ext cx="13149900" cy="14187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0" name="Google Shape;290;p34"/>
          <p:cNvGrpSpPr/>
          <p:nvPr/>
        </p:nvGrpSpPr>
        <p:grpSpPr>
          <a:xfrm rot="-5400000">
            <a:off x="-3104000" y="5904675"/>
            <a:ext cx="24444300" cy="1906650"/>
            <a:chOff x="-30150" y="12383050"/>
            <a:chExt cx="24444300" cy="1906650"/>
          </a:xfrm>
        </p:grpSpPr>
        <p:pic>
          <p:nvPicPr>
            <p:cNvPr id="291" name="Google Shape;291;p3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1092278" y="12383050"/>
              <a:ext cx="2171897" cy="9749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2" name="Google Shape;292;p34"/>
            <p:cNvSpPr/>
            <p:nvPr/>
          </p:nvSpPr>
          <p:spPr>
            <a:xfrm rot="10800000">
              <a:off x="-30150" y="13081600"/>
              <a:ext cx="24444300" cy="1208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3" name="Google Shape;293;p34"/>
          <p:cNvSpPr txBox="1"/>
          <p:nvPr>
            <p:ph idx="1" type="body"/>
          </p:nvPr>
        </p:nvSpPr>
        <p:spPr>
          <a:xfrm>
            <a:off x="9525375" y="3871625"/>
            <a:ext cx="12663900" cy="97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/>
          <a:p>
            <a:pPr indent="-520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E2E36"/>
              </a:buClr>
              <a:buSzPts val="4600"/>
              <a:buFont typeface="Montserrat"/>
              <a:buChar char="●"/>
            </a:pPr>
            <a:r>
              <a:rPr b="1" lang="en-US" sz="4600">
                <a:solidFill>
                  <a:srgbClr val="FFFFFF"/>
                </a:solidFill>
                <a:highlight>
                  <a:srgbClr val="FF0178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-US" sz="4600">
                <a:highlight>
                  <a:srgbClr val="FF0178"/>
                </a:highlight>
                <a:latin typeface="Montserrat"/>
                <a:ea typeface="Montserrat"/>
                <a:cs typeface="Montserrat"/>
                <a:sym typeface="Montserrat"/>
              </a:rPr>
              <a:t>while</a:t>
            </a:r>
            <a:r>
              <a:rPr b="1" lang="en-US" sz="4600">
                <a:solidFill>
                  <a:srgbClr val="FFFFFF"/>
                </a:solidFill>
                <a:highlight>
                  <a:srgbClr val="FF0178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4600">
                <a:solidFill>
                  <a:srgbClr val="2E2E36"/>
                </a:solidFill>
                <a:latin typeface="Montserrat"/>
                <a:ea typeface="Montserrat"/>
                <a:cs typeface="Montserrat"/>
                <a:sym typeface="Montserrat"/>
              </a:rPr>
              <a:t> permite executar um código em loop, enquanto determinada condição for verdadeira.</a:t>
            </a:r>
            <a:endParaRPr sz="4600">
              <a:solidFill>
                <a:srgbClr val="2E2E3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520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E2E36"/>
              </a:buClr>
              <a:buSzPts val="4600"/>
              <a:buFont typeface="Montserrat"/>
              <a:buChar char="●"/>
            </a:pPr>
            <a:r>
              <a:rPr b="1" lang="en-US" sz="4600">
                <a:solidFill>
                  <a:srgbClr val="FFFFFF"/>
                </a:solidFill>
                <a:highlight>
                  <a:srgbClr val="FF0178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-US" sz="4600">
                <a:highlight>
                  <a:srgbClr val="FF0178"/>
                </a:highlight>
                <a:latin typeface="Montserrat"/>
                <a:ea typeface="Montserrat"/>
                <a:cs typeface="Montserrat"/>
                <a:sym typeface="Montserrat"/>
              </a:rPr>
              <a:t>break</a:t>
            </a:r>
            <a:r>
              <a:rPr b="1" lang="en-US" sz="4600">
                <a:solidFill>
                  <a:srgbClr val="FFFFFF"/>
                </a:solidFill>
                <a:highlight>
                  <a:srgbClr val="FF0178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4600">
                <a:solidFill>
                  <a:srgbClr val="2E2E36"/>
                </a:solidFill>
                <a:latin typeface="Montserrat"/>
                <a:ea typeface="Montserrat"/>
                <a:cs typeface="Montserrat"/>
                <a:sym typeface="Montserrat"/>
              </a:rPr>
              <a:t> interrompe a execução do loop imediatamente</a:t>
            </a:r>
            <a:endParaRPr sz="4600">
              <a:solidFill>
                <a:srgbClr val="2E2E3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520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E2E36"/>
              </a:buClr>
              <a:buSzPts val="4600"/>
              <a:buFont typeface="Montserrat"/>
              <a:buChar char="●"/>
            </a:pPr>
            <a:r>
              <a:rPr b="1" lang="en-US" sz="4600">
                <a:solidFill>
                  <a:srgbClr val="FFFFFF"/>
                </a:solidFill>
                <a:highlight>
                  <a:srgbClr val="FF0178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-US" sz="4600">
                <a:highlight>
                  <a:srgbClr val="FF0178"/>
                </a:highlight>
                <a:latin typeface="Montserrat"/>
                <a:ea typeface="Montserrat"/>
                <a:cs typeface="Montserrat"/>
                <a:sym typeface="Montserrat"/>
              </a:rPr>
              <a:t>contiue</a:t>
            </a:r>
            <a:r>
              <a:rPr b="1" lang="en-US" sz="4600">
                <a:solidFill>
                  <a:srgbClr val="FFFFFF"/>
                </a:solidFill>
                <a:highlight>
                  <a:srgbClr val="FF0178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4600">
                <a:solidFill>
                  <a:srgbClr val="2E2E36"/>
                </a:solidFill>
                <a:latin typeface="Montserrat"/>
                <a:ea typeface="Montserrat"/>
                <a:cs typeface="Montserrat"/>
                <a:sym typeface="Montserrat"/>
              </a:rPr>
              <a:t> interrompe a execução da iteração atual, passando para a próxima iteração do loop</a:t>
            </a:r>
            <a:endParaRPr sz="4600">
              <a:solidFill>
                <a:srgbClr val="2E2E3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94" name="Google Shape;294;p34"/>
          <p:cNvPicPr preferRelativeResize="0"/>
          <p:nvPr/>
        </p:nvPicPr>
        <p:blipFill rotWithShape="1">
          <a:blip r:embed="rId5">
            <a:alphaModFix/>
          </a:blip>
          <a:srcRect b="0" l="0" r="72530" t="0"/>
          <a:stretch/>
        </p:blipFill>
        <p:spPr>
          <a:xfrm>
            <a:off x="22577752" y="318875"/>
            <a:ext cx="1327324" cy="144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34"/>
          <p:cNvSpPr txBox="1"/>
          <p:nvPr/>
        </p:nvSpPr>
        <p:spPr>
          <a:xfrm>
            <a:off x="9697825" y="884250"/>
            <a:ext cx="8670900" cy="1990800"/>
          </a:xfrm>
          <a:prstGeom prst="rect">
            <a:avLst/>
          </a:prstGeom>
          <a:noFill/>
          <a:ln>
            <a:noFill/>
          </a:ln>
        </p:spPr>
        <p:txBody>
          <a:bodyPr anchorCtr="0" anchor="b" bIns="71425" lIns="71425" spcFirstLastPara="1" rIns="71425" wrap="square" tIns="7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600">
                <a:solidFill>
                  <a:srgbClr val="FFFFFF"/>
                </a:solidFill>
                <a:highlight>
                  <a:srgbClr val="FF0178"/>
                </a:highlight>
                <a:latin typeface="Montserrat"/>
                <a:ea typeface="Montserrat"/>
                <a:cs typeface="Montserrat"/>
                <a:sym typeface="Montserrat"/>
              </a:rPr>
              <a:t>Resumindo</a:t>
            </a:r>
            <a:endParaRPr b="1" sz="11200">
              <a:solidFill>
                <a:srgbClr val="FFFFFF"/>
              </a:solidFill>
              <a:highlight>
                <a:srgbClr val="FF0178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2E2E36"/>
            </a:gs>
            <a:gs pos="50000">
              <a:srgbClr val="37374F"/>
            </a:gs>
            <a:gs pos="100000">
              <a:srgbClr val="FF0178"/>
            </a:gs>
          </a:gsLst>
          <a:lin ang="5400012" scaled="0"/>
        </a:grad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7"/>
          <p:cNvPicPr preferRelativeResize="0"/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-68100" y="31179"/>
            <a:ext cx="24444300" cy="14263252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38700" y="8407588"/>
            <a:ext cx="5306600" cy="26466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5" name="Google Shape;75;p17"/>
          <p:cNvGrpSpPr/>
          <p:nvPr/>
        </p:nvGrpSpPr>
        <p:grpSpPr>
          <a:xfrm>
            <a:off x="-30150" y="12383050"/>
            <a:ext cx="24444300" cy="1906650"/>
            <a:chOff x="-30150" y="12383050"/>
            <a:chExt cx="24444300" cy="1906650"/>
          </a:xfrm>
        </p:grpSpPr>
        <p:pic>
          <p:nvPicPr>
            <p:cNvPr id="76" name="Google Shape;76;p1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1092278" y="12383050"/>
              <a:ext cx="2171897" cy="9749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7" name="Google Shape;77;p17"/>
            <p:cNvSpPr/>
            <p:nvPr/>
          </p:nvSpPr>
          <p:spPr>
            <a:xfrm rot="10800000">
              <a:off x="-30150" y="13081600"/>
              <a:ext cx="24444300" cy="1208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78" name="Google Shape;78;p17"/>
          <p:cNvCxnSpPr/>
          <p:nvPr/>
        </p:nvCxnSpPr>
        <p:spPr>
          <a:xfrm>
            <a:off x="8167050" y="8233238"/>
            <a:ext cx="80499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9" name="Google Shape;79;p17"/>
          <p:cNvCxnSpPr/>
          <p:nvPr/>
        </p:nvCxnSpPr>
        <p:spPr>
          <a:xfrm>
            <a:off x="8167050" y="4637363"/>
            <a:ext cx="80499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0" name="Google Shape;80;p17"/>
          <p:cNvSpPr txBox="1"/>
          <p:nvPr>
            <p:ph idx="1" type="body"/>
          </p:nvPr>
        </p:nvSpPr>
        <p:spPr>
          <a:xfrm>
            <a:off x="6479250" y="2103150"/>
            <a:ext cx="11425500" cy="231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1425" lIns="71425" spcFirstLastPara="1" rIns="71425" wrap="square" tIns="7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Lógica de Programação</a:t>
            </a:r>
            <a:endParaRPr sz="60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81" name="Google Shape;81;p17"/>
          <p:cNvSpPr txBox="1"/>
          <p:nvPr/>
        </p:nvSpPr>
        <p:spPr>
          <a:xfrm>
            <a:off x="306000" y="4923000"/>
            <a:ext cx="23841600" cy="305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Arrays</a:t>
            </a:r>
            <a:endParaRPr b="1" sz="9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2" name="Google Shape;82;p17"/>
          <p:cNvSpPr/>
          <p:nvPr/>
        </p:nvSpPr>
        <p:spPr>
          <a:xfrm>
            <a:off x="17203350" y="5904600"/>
            <a:ext cx="4695600" cy="1906800"/>
          </a:xfrm>
          <a:prstGeom prst="wedgeRoundRectCallout">
            <a:avLst>
              <a:gd fmla="val -56637" name="adj1"/>
              <a:gd fmla="val -22479" name="adj2"/>
              <a:gd fmla="val 0" name="adj3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latin typeface="Montserrat"/>
                <a:ea typeface="Montserrat"/>
                <a:cs typeface="Montserrat"/>
                <a:sym typeface="Montserrat"/>
              </a:rPr>
              <a:t>Também conhecidos como vetores ou listas</a:t>
            </a:r>
            <a:endParaRPr sz="29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2E2E36"/>
            </a:gs>
            <a:gs pos="50000">
              <a:srgbClr val="37374F"/>
            </a:gs>
            <a:gs pos="100000">
              <a:srgbClr val="FF0178"/>
            </a:gs>
          </a:gsLst>
          <a:lin ang="5400012" scaled="0"/>
        </a:gradFill>
      </p:bgPr>
    </p:bg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0" name="Google Shape;300;p35"/>
          <p:cNvGrpSpPr/>
          <p:nvPr/>
        </p:nvGrpSpPr>
        <p:grpSpPr>
          <a:xfrm>
            <a:off x="-30150" y="12383050"/>
            <a:ext cx="24444300" cy="1906650"/>
            <a:chOff x="-30150" y="12383050"/>
            <a:chExt cx="24444300" cy="1906650"/>
          </a:xfrm>
        </p:grpSpPr>
        <p:pic>
          <p:nvPicPr>
            <p:cNvPr id="301" name="Google Shape;301;p3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1092278" y="12383050"/>
              <a:ext cx="2171897" cy="9749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2" name="Google Shape;302;p35"/>
            <p:cNvSpPr/>
            <p:nvPr/>
          </p:nvSpPr>
          <p:spPr>
            <a:xfrm rot="10800000">
              <a:off x="-30150" y="13081600"/>
              <a:ext cx="24444300" cy="1208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3" name="Google Shape;303;p35"/>
          <p:cNvGrpSpPr/>
          <p:nvPr/>
        </p:nvGrpSpPr>
        <p:grpSpPr>
          <a:xfrm>
            <a:off x="13408932" y="3145525"/>
            <a:ext cx="6604669" cy="2661150"/>
            <a:chOff x="14347050" y="2633950"/>
            <a:chExt cx="6425400" cy="2661150"/>
          </a:xfrm>
        </p:grpSpPr>
        <p:sp>
          <p:nvSpPr>
            <p:cNvPr id="304" name="Google Shape;304;p35"/>
            <p:cNvSpPr/>
            <p:nvPr/>
          </p:nvSpPr>
          <p:spPr>
            <a:xfrm>
              <a:off x="14347050" y="2633950"/>
              <a:ext cx="6425400" cy="2205000"/>
            </a:xfrm>
            <a:prstGeom prst="roundRect">
              <a:avLst>
                <a:gd fmla="val 16667" name="adj"/>
              </a:avLst>
            </a:prstGeom>
            <a:solidFill>
              <a:srgbClr val="FF01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35"/>
            <p:cNvSpPr/>
            <p:nvPr/>
          </p:nvSpPr>
          <p:spPr>
            <a:xfrm flipH="1" rot="10800000">
              <a:off x="14358353" y="3631900"/>
              <a:ext cx="1872000" cy="1663200"/>
            </a:xfrm>
            <a:prstGeom prst="rtTriangle">
              <a:avLst/>
            </a:prstGeom>
            <a:solidFill>
              <a:srgbClr val="FF0178"/>
            </a:solidFill>
            <a:ln cap="flat" cmpd="sng" w="19050">
              <a:solidFill>
                <a:srgbClr val="FF017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06" name="Google Shape;306;p35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0" l="10102" r="10094" t="0"/>
          <a:stretch/>
        </p:blipFill>
        <p:spPr>
          <a:xfrm>
            <a:off x="9398425" y="5112000"/>
            <a:ext cx="5587150" cy="3492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35"/>
          <p:cNvSpPr txBox="1"/>
          <p:nvPr>
            <p:ph idx="1" type="body"/>
          </p:nvPr>
        </p:nvSpPr>
        <p:spPr>
          <a:xfrm>
            <a:off x="15524375" y="3412175"/>
            <a:ext cx="4070700" cy="156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200" lIns="76200" spcFirstLastPara="1" rIns="76200" wrap="square" tIns="76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62"/>
              <a:buFont typeface="Montserrat"/>
              <a:buNone/>
            </a:pPr>
            <a:r>
              <a:rPr lang="en-US" sz="3762">
                <a:latin typeface="Montserrat SemiBold"/>
                <a:ea typeface="Montserrat SemiBold"/>
                <a:cs typeface="Montserrat SemiBold"/>
                <a:sym typeface="Montserrat SemiBold"/>
              </a:rPr>
              <a:t>José Messias Jr.</a:t>
            </a:r>
            <a:endParaRPr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168"/>
              <a:buFont typeface="Montserrat Medium"/>
              <a:buNone/>
            </a:pPr>
            <a:r>
              <a:rPr lang="en-US" sz="2800">
                <a:latin typeface="Montserrat"/>
                <a:ea typeface="Montserrat"/>
                <a:cs typeface="Montserrat"/>
                <a:sym typeface="Montserrat"/>
              </a:rPr>
              <a:t>Fundador &amp; CEO</a:t>
            </a:r>
            <a:endParaRPr sz="2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168"/>
              <a:buFont typeface="Montserrat Medium"/>
              <a:buNone/>
            </a:pPr>
            <a:r>
              <a:rPr lang="en-US" sz="2800">
                <a:latin typeface="Montserrat"/>
                <a:ea typeface="Montserrat"/>
                <a:cs typeface="Montserrat"/>
                <a:sym typeface="Montserrat"/>
              </a:rPr>
              <a:t>jose</a:t>
            </a:r>
            <a:r>
              <a:rPr i="0" lang="en-US" sz="2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@cubos.io</a:t>
            </a:r>
            <a:endParaRPr sz="28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08" name="Google Shape;308;p3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3838309" y="3566636"/>
            <a:ext cx="1410465" cy="1439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35"/>
          <p:cNvPicPr preferRelativeResize="0"/>
          <p:nvPr/>
        </p:nvPicPr>
        <p:blipFill rotWithShape="1">
          <a:blip r:embed="rId7">
            <a:alphaModFix/>
          </a:blip>
          <a:srcRect b="24870" l="14872" r="14872" t="4875"/>
          <a:stretch/>
        </p:blipFill>
        <p:spPr>
          <a:xfrm>
            <a:off x="13813175" y="3517650"/>
            <a:ext cx="1460700" cy="1460700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10" name="Google Shape;310;p35"/>
          <p:cNvSpPr txBox="1"/>
          <p:nvPr/>
        </p:nvSpPr>
        <p:spPr>
          <a:xfrm>
            <a:off x="7363050" y="11297950"/>
            <a:ext cx="9657900" cy="10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www.cubos.academy</a:t>
            </a:r>
            <a:endParaRPr sz="3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2E2E36"/>
            </a:gs>
            <a:gs pos="50000">
              <a:srgbClr val="37374F"/>
            </a:gs>
            <a:gs pos="100000">
              <a:srgbClr val="FF0178"/>
            </a:gs>
          </a:gsLst>
          <a:lin ang="5400012" scaled="0"/>
        </a:grad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8"/>
          <p:cNvPicPr preferRelativeResize="0"/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-30150" y="-88521"/>
            <a:ext cx="24444300" cy="14263252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88144" y="9079825"/>
            <a:ext cx="5207712" cy="259735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8"/>
          <p:cNvSpPr txBox="1"/>
          <p:nvPr>
            <p:ph type="title"/>
          </p:nvPr>
        </p:nvSpPr>
        <p:spPr>
          <a:xfrm>
            <a:off x="1963650" y="4661162"/>
            <a:ext cx="20456700" cy="2213400"/>
          </a:xfrm>
          <a:prstGeom prst="rect">
            <a:avLst/>
          </a:prstGeom>
          <a:noFill/>
          <a:ln>
            <a:noFill/>
          </a:ln>
        </p:spPr>
        <p:txBody>
          <a:bodyPr anchorCtr="0" anchor="b" bIns="71425" lIns="71425" spcFirstLastPara="1" rIns="71425" wrap="square" tIns="7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latin typeface="Montserrat"/>
                <a:ea typeface="Montserrat"/>
                <a:cs typeface="Montserrat"/>
                <a:sym typeface="Montserrat"/>
              </a:rPr>
              <a:t>É um conjunto de dados ordenados guardados numa mesma variável</a:t>
            </a:r>
            <a:endParaRPr i="1" sz="4500">
              <a:solidFill>
                <a:srgbClr val="FFFFF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cxnSp>
        <p:nvCxnSpPr>
          <p:cNvPr id="90" name="Google Shape;90;p18"/>
          <p:cNvCxnSpPr/>
          <p:nvPr/>
        </p:nvCxnSpPr>
        <p:spPr>
          <a:xfrm>
            <a:off x="8167050" y="7568650"/>
            <a:ext cx="80499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1" name="Google Shape;91;p18"/>
          <p:cNvCxnSpPr/>
          <p:nvPr/>
        </p:nvCxnSpPr>
        <p:spPr>
          <a:xfrm>
            <a:off x="8167050" y="4274350"/>
            <a:ext cx="80499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92" name="Google Shape;92;p18"/>
          <p:cNvGrpSpPr/>
          <p:nvPr/>
        </p:nvGrpSpPr>
        <p:grpSpPr>
          <a:xfrm>
            <a:off x="-30150" y="12383050"/>
            <a:ext cx="24444300" cy="1906650"/>
            <a:chOff x="-30150" y="12383050"/>
            <a:chExt cx="24444300" cy="1906650"/>
          </a:xfrm>
        </p:grpSpPr>
        <p:pic>
          <p:nvPicPr>
            <p:cNvPr id="93" name="Google Shape;93;p1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1092278" y="12383050"/>
              <a:ext cx="2171897" cy="9749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4" name="Google Shape;94;p18"/>
            <p:cNvSpPr/>
            <p:nvPr/>
          </p:nvSpPr>
          <p:spPr>
            <a:xfrm rot="10800000">
              <a:off x="-30150" y="13081600"/>
              <a:ext cx="24444300" cy="1208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95" name="Google Shape;95;p18"/>
          <p:cNvPicPr preferRelativeResize="0"/>
          <p:nvPr/>
        </p:nvPicPr>
        <p:blipFill rotWithShape="1">
          <a:blip r:embed="rId6">
            <a:alphaModFix/>
          </a:blip>
          <a:srcRect b="0" l="0" r="72530" t="0"/>
          <a:stretch/>
        </p:blipFill>
        <p:spPr>
          <a:xfrm>
            <a:off x="22577752" y="318875"/>
            <a:ext cx="1327324" cy="144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2E2E36"/>
            </a:gs>
            <a:gs pos="50000">
              <a:srgbClr val="37374F"/>
            </a:gs>
            <a:gs pos="100000">
              <a:srgbClr val="FF0178"/>
            </a:gs>
          </a:gsLst>
          <a:lin ang="5400012" scaled="0"/>
        </a:grad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19"/>
          <p:cNvPicPr preferRelativeResize="0"/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-30150" y="-88521"/>
            <a:ext cx="24444300" cy="142632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88144" y="9079825"/>
            <a:ext cx="5207712" cy="25973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2" name="Google Shape;102;p19"/>
          <p:cNvGrpSpPr/>
          <p:nvPr/>
        </p:nvGrpSpPr>
        <p:grpSpPr>
          <a:xfrm>
            <a:off x="-30150" y="12383050"/>
            <a:ext cx="24444300" cy="1906650"/>
            <a:chOff x="-30150" y="12383050"/>
            <a:chExt cx="24444300" cy="1906650"/>
          </a:xfrm>
        </p:grpSpPr>
        <p:pic>
          <p:nvPicPr>
            <p:cNvPr id="103" name="Google Shape;103;p1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1092278" y="12383050"/>
              <a:ext cx="2171897" cy="9749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4" name="Google Shape;104;p19"/>
            <p:cNvSpPr/>
            <p:nvPr/>
          </p:nvSpPr>
          <p:spPr>
            <a:xfrm rot="10800000">
              <a:off x="-30150" y="13081600"/>
              <a:ext cx="24444300" cy="1208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05" name="Google Shape;105;p19"/>
          <p:cNvPicPr preferRelativeResize="0"/>
          <p:nvPr/>
        </p:nvPicPr>
        <p:blipFill rotWithShape="1">
          <a:blip r:embed="rId6">
            <a:alphaModFix/>
          </a:blip>
          <a:srcRect b="0" l="0" r="72530" t="0"/>
          <a:stretch/>
        </p:blipFill>
        <p:spPr>
          <a:xfrm>
            <a:off x="22577752" y="318875"/>
            <a:ext cx="1327324" cy="144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641097" y="765250"/>
            <a:ext cx="11101812" cy="8314575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9"/>
          <p:cNvSpPr txBox="1"/>
          <p:nvPr/>
        </p:nvSpPr>
        <p:spPr>
          <a:xfrm>
            <a:off x="1050725" y="765250"/>
            <a:ext cx="3758100" cy="305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Oi?</a:t>
            </a:r>
            <a:endParaRPr b="1" sz="9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8" name="Google Shape;108;p19"/>
          <p:cNvSpPr txBox="1"/>
          <p:nvPr/>
        </p:nvSpPr>
        <p:spPr>
          <a:xfrm>
            <a:off x="2140250" y="3395088"/>
            <a:ext cx="3758100" cy="305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Oi?</a:t>
            </a:r>
            <a:endParaRPr b="1" sz="9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9" name="Google Shape;109;p19"/>
          <p:cNvSpPr txBox="1"/>
          <p:nvPr/>
        </p:nvSpPr>
        <p:spPr>
          <a:xfrm>
            <a:off x="191225" y="6574150"/>
            <a:ext cx="3758100" cy="305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Oi?</a:t>
            </a:r>
            <a:endParaRPr b="1" sz="9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0" name="Google Shape;110;p19"/>
          <p:cNvSpPr txBox="1"/>
          <p:nvPr/>
        </p:nvSpPr>
        <p:spPr>
          <a:xfrm>
            <a:off x="18092075" y="1307650"/>
            <a:ext cx="3758100" cy="305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Oi?</a:t>
            </a:r>
            <a:endParaRPr b="1" sz="9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1" name="Google Shape;111;p19"/>
          <p:cNvSpPr txBox="1"/>
          <p:nvPr/>
        </p:nvSpPr>
        <p:spPr>
          <a:xfrm>
            <a:off x="19550750" y="6024925"/>
            <a:ext cx="3758100" cy="305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Oi?</a:t>
            </a:r>
            <a:endParaRPr b="1" sz="9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2E2E36"/>
            </a:gs>
            <a:gs pos="50000">
              <a:srgbClr val="37374F"/>
            </a:gs>
            <a:gs pos="100000">
              <a:srgbClr val="FF0178"/>
            </a:gs>
          </a:gsLst>
          <a:lin ang="5400012" scaled="0"/>
        </a:grad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20"/>
          <p:cNvPicPr preferRelativeResize="0"/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8100" y="-45021"/>
            <a:ext cx="24444300" cy="142632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20"/>
          <p:cNvPicPr preferRelativeResize="0"/>
          <p:nvPr/>
        </p:nvPicPr>
        <p:blipFill rotWithShape="1">
          <a:blip r:embed="rId4">
            <a:alphaModFix/>
          </a:blip>
          <a:srcRect b="0" l="0" r="72530" t="0"/>
          <a:stretch/>
        </p:blipFill>
        <p:spPr>
          <a:xfrm>
            <a:off x="22577752" y="318875"/>
            <a:ext cx="1327324" cy="144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0"/>
          <p:cNvSpPr/>
          <p:nvPr/>
        </p:nvSpPr>
        <p:spPr>
          <a:xfrm>
            <a:off x="0" y="5681150"/>
            <a:ext cx="24384000" cy="822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9" name="Google Shape;119;p20"/>
          <p:cNvPicPr preferRelativeResize="0"/>
          <p:nvPr/>
        </p:nvPicPr>
        <p:blipFill rotWithShape="1">
          <a:blip r:embed="rId5">
            <a:alphaModFix/>
          </a:blip>
          <a:srcRect b="0" l="25439" r="0" t="79916"/>
          <a:stretch/>
        </p:blipFill>
        <p:spPr>
          <a:xfrm>
            <a:off x="-155600" y="4309675"/>
            <a:ext cx="18363374" cy="2781051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0"/>
          <p:cNvSpPr txBox="1"/>
          <p:nvPr/>
        </p:nvSpPr>
        <p:spPr>
          <a:xfrm>
            <a:off x="1705400" y="871300"/>
            <a:ext cx="15570900" cy="317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600">
                <a:solidFill>
                  <a:srgbClr val="FFFFFF"/>
                </a:solidFill>
                <a:highlight>
                  <a:srgbClr val="FF0178"/>
                </a:highlight>
                <a:latin typeface="Montserrat"/>
                <a:ea typeface="Montserrat"/>
                <a:cs typeface="Montserrat"/>
                <a:sym typeface="Montserrat"/>
              </a:rPr>
              <a:t>Ex: Array de nomes</a:t>
            </a:r>
            <a:endParaRPr b="1" sz="8600">
              <a:solidFill>
                <a:srgbClr val="FFFFFF"/>
              </a:solidFill>
              <a:highlight>
                <a:srgbClr val="FF0178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1" name="Google Shape;121;p20"/>
          <p:cNvSpPr/>
          <p:nvPr/>
        </p:nvSpPr>
        <p:spPr>
          <a:xfrm>
            <a:off x="1620225" y="8358100"/>
            <a:ext cx="4218300" cy="2123100"/>
          </a:xfrm>
          <a:prstGeom prst="rect">
            <a:avLst/>
          </a:prstGeom>
          <a:solidFill>
            <a:schemeClr val="lt2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20"/>
          <p:cNvSpPr/>
          <p:nvPr/>
        </p:nvSpPr>
        <p:spPr>
          <a:xfrm>
            <a:off x="6046675" y="8358100"/>
            <a:ext cx="4218300" cy="2123100"/>
          </a:xfrm>
          <a:prstGeom prst="rect">
            <a:avLst/>
          </a:prstGeom>
          <a:solidFill>
            <a:schemeClr val="lt2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20"/>
          <p:cNvSpPr/>
          <p:nvPr/>
        </p:nvSpPr>
        <p:spPr>
          <a:xfrm>
            <a:off x="10473125" y="8358100"/>
            <a:ext cx="4218300" cy="2123100"/>
          </a:xfrm>
          <a:prstGeom prst="rect">
            <a:avLst/>
          </a:prstGeom>
          <a:solidFill>
            <a:schemeClr val="lt2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20"/>
          <p:cNvSpPr/>
          <p:nvPr/>
        </p:nvSpPr>
        <p:spPr>
          <a:xfrm>
            <a:off x="14899575" y="8358100"/>
            <a:ext cx="4218300" cy="2123100"/>
          </a:xfrm>
          <a:prstGeom prst="rect">
            <a:avLst/>
          </a:prstGeom>
          <a:solidFill>
            <a:schemeClr val="lt2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20"/>
          <p:cNvSpPr/>
          <p:nvPr/>
        </p:nvSpPr>
        <p:spPr>
          <a:xfrm>
            <a:off x="19326025" y="8358100"/>
            <a:ext cx="4218300" cy="2123100"/>
          </a:xfrm>
          <a:prstGeom prst="rect">
            <a:avLst/>
          </a:prstGeom>
          <a:solidFill>
            <a:schemeClr val="lt2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20"/>
          <p:cNvSpPr txBox="1"/>
          <p:nvPr/>
        </p:nvSpPr>
        <p:spPr>
          <a:xfrm>
            <a:off x="3170625" y="10900150"/>
            <a:ext cx="1117500" cy="16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>
                <a:latin typeface="Helvetica Neue Light"/>
                <a:ea typeface="Helvetica Neue Light"/>
                <a:cs typeface="Helvetica Neue Light"/>
                <a:sym typeface="Helvetica Neue Light"/>
              </a:rPr>
              <a:t>0</a:t>
            </a:r>
            <a:endParaRPr sz="96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27" name="Google Shape;127;p20"/>
          <p:cNvSpPr txBox="1"/>
          <p:nvPr/>
        </p:nvSpPr>
        <p:spPr>
          <a:xfrm>
            <a:off x="7597075" y="10900150"/>
            <a:ext cx="1117500" cy="16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>
                <a:latin typeface="Helvetica Neue Light"/>
                <a:ea typeface="Helvetica Neue Light"/>
                <a:cs typeface="Helvetica Neue Light"/>
                <a:sym typeface="Helvetica Neue Light"/>
              </a:rPr>
              <a:t>1</a:t>
            </a:r>
            <a:endParaRPr sz="96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28" name="Google Shape;128;p20"/>
          <p:cNvSpPr txBox="1"/>
          <p:nvPr/>
        </p:nvSpPr>
        <p:spPr>
          <a:xfrm>
            <a:off x="12023525" y="10900150"/>
            <a:ext cx="1117500" cy="16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>
                <a:latin typeface="Helvetica Neue Light"/>
                <a:ea typeface="Helvetica Neue Light"/>
                <a:cs typeface="Helvetica Neue Light"/>
                <a:sym typeface="Helvetica Neue Light"/>
              </a:rPr>
              <a:t>2</a:t>
            </a:r>
            <a:endParaRPr sz="96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29" name="Google Shape;129;p20"/>
          <p:cNvSpPr txBox="1"/>
          <p:nvPr/>
        </p:nvSpPr>
        <p:spPr>
          <a:xfrm>
            <a:off x="16449975" y="10900150"/>
            <a:ext cx="1117500" cy="16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>
                <a:latin typeface="Helvetica Neue Light"/>
                <a:ea typeface="Helvetica Neue Light"/>
                <a:cs typeface="Helvetica Neue Light"/>
                <a:sym typeface="Helvetica Neue Light"/>
              </a:rPr>
              <a:t>3</a:t>
            </a:r>
            <a:endParaRPr sz="96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30" name="Google Shape;130;p20"/>
          <p:cNvSpPr txBox="1"/>
          <p:nvPr/>
        </p:nvSpPr>
        <p:spPr>
          <a:xfrm>
            <a:off x="20876425" y="10900150"/>
            <a:ext cx="1117500" cy="16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>
                <a:latin typeface="Helvetica Neue Light"/>
                <a:ea typeface="Helvetica Neue Light"/>
                <a:cs typeface="Helvetica Neue Light"/>
                <a:sym typeface="Helvetica Neue Light"/>
              </a:rPr>
              <a:t>4</a:t>
            </a:r>
            <a:endParaRPr sz="96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31" name="Google Shape;131;p20"/>
          <p:cNvSpPr/>
          <p:nvPr/>
        </p:nvSpPr>
        <p:spPr>
          <a:xfrm rot="5400000">
            <a:off x="12069700" y="-3230350"/>
            <a:ext cx="937200" cy="218361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20"/>
          <p:cNvSpPr txBox="1"/>
          <p:nvPr/>
        </p:nvSpPr>
        <p:spPr>
          <a:xfrm>
            <a:off x="10613950" y="6033900"/>
            <a:ext cx="3848700" cy="16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Helvetica Neue Light"/>
                <a:ea typeface="Helvetica Neue Light"/>
                <a:cs typeface="Helvetica Neue Light"/>
                <a:sym typeface="Helvetica Neue Light"/>
              </a:rPr>
              <a:t>Tamanho = 5</a:t>
            </a:r>
            <a:endParaRPr sz="48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33" name="Google Shape;133;p20"/>
          <p:cNvSpPr txBox="1"/>
          <p:nvPr/>
        </p:nvSpPr>
        <p:spPr>
          <a:xfrm>
            <a:off x="2775675" y="8973938"/>
            <a:ext cx="1907400" cy="9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Helvetica Neue Light"/>
                <a:ea typeface="Helvetica Neue Light"/>
                <a:cs typeface="Helvetica Neue Light"/>
                <a:sym typeface="Helvetica Neue Light"/>
              </a:rPr>
              <a:t>"José"</a:t>
            </a:r>
            <a:endParaRPr sz="48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34" name="Google Shape;134;p20"/>
          <p:cNvSpPr txBox="1"/>
          <p:nvPr/>
        </p:nvSpPr>
        <p:spPr>
          <a:xfrm>
            <a:off x="6948925" y="8973938"/>
            <a:ext cx="2413800" cy="9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Helvetica Neue Light"/>
                <a:ea typeface="Helvetica Neue Light"/>
                <a:cs typeface="Helvetica Neue Light"/>
                <a:sym typeface="Helvetica Neue Light"/>
              </a:rPr>
              <a:t>"Maria"</a:t>
            </a:r>
            <a:endParaRPr sz="48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35" name="Google Shape;135;p20"/>
          <p:cNvSpPr txBox="1"/>
          <p:nvPr/>
        </p:nvSpPr>
        <p:spPr>
          <a:xfrm>
            <a:off x="11628575" y="8973938"/>
            <a:ext cx="2413800" cy="9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Helvetica Neue Light"/>
                <a:ea typeface="Helvetica Neue Light"/>
                <a:cs typeface="Helvetica Neue Light"/>
                <a:sym typeface="Helvetica Neue Light"/>
              </a:rPr>
              <a:t>"Pedro"</a:t>
            </a:r>
            <a:endParaRPr sz="48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36" name="Google Shape;136;p20"/>
          <p:cNvSpPr txBox="1"/>
          <p:nvPr/>
        </p:nvSpPr>
        <p:spPr>
          <a:xfrm>
            <a:off x="15928425" y="8973938"/>
            <a:ext cx="2413800" cy="9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Helvetica Neue Light"/>
                <a:ea typeface="Helvetica Neue Light"/>
                <a:cs typeface="Helvetica Neue Light"/>
                <a:sym typeface="Helvetica Neue Light"/>
              </a:rPr>
              <a:t>"Joana"</a:t>
            </a:r>
            <a:endParaRPr sz="48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37" name="Google Shape;137;p20"/>
          <p:cNvSpPr txBox="1"/>
          <p:nvPr/>
        </p:nvSpPr>
        <p:spPr>
          <a:xfrm>
            <a:off x="20481475" y="8973938"/>
            <a:ext cx="2413800" cy="9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Helvetica Neue Light"/>
                <a:ea typeface="Helvetica Neue Light"/>
                <a:cs typeface="Helvetica Neue Light"/>
                <a:sym typeface="Helvetica Neue Light"/>
              </a:rPr>
              <a:t>"André"</a:t>
            </a:r>
            <a:endParaRPr sz="48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38" name="Google Shape;138;p20"/>
          <p:cNvSpPr/>
          <p:nvPr/>
        </p:nvSpPr>
        <p:spPr>
          <a:xfrm>
            <a:off x="2408050" y="12548350"/>
            <a:ext cx="1117500" cy="537300"/>
          </a:xfrm>
          <a:prstGeom prst="bentUpArrow">
            <a:avLst>
              <a:gd fmla="val 25000" name="adj1"/>
              <a:gd fmla="val 25000" name="adj2"/>
              <a:gd fmla="val 2500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20"/>
          <p:cNvSpPr txBox="1"/>
          <p:nvPr/>
        </p:nvSpPr>
        <p:spPr>
          <a:xfrm>
            <a:off x="653050" y="12472150"/>
            <a:ext cx="1907400" cy="7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Helvetica Neue Light"/>
                <a:ea typeface="Helvetica Neue Light"/>
                <a:cs typeface="Helvetica Neue Light"/>
                <a:sym typeface="Helvetica Neue Light"/>
              </a:rPr>
              <a:t>índex</a:t>
            </a:r>
            <a:endParaRPr sz="48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2E2E36"/>
            </a:gs>
            <a:gs pos="50000">
              <a:srgbClr val="37374F"/>
            </a:gs>
            <a:gs pos="100000">
              <a:srgbClr val="FF0178"/>
            </a:gs>
          </a:gsLst>
          <a:lin ang="5400700" scaled="0"/>
        </a:grad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21"/>
          <p:cNvPicPr preferRelativeResize="0"/>
          <p:nvPr/>
        </p:nvPicPr>
        <p:blipFill rotWithShape="1">
          <a:blip r:embed="rId3">
            <a:alphaModFix amt="70000"/>
          </a:blip>
          <a:srcRect b="0" l="25241" r="25236" t="0"/>
          <a:stretch/>
        </p:blipFill>
        <p:spPr>
          <a:xfrm>
            <a:off x="-139675" y="-34325"/>
            <a:ext cx="11054600" cy="13951647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1"/>
          <p:cNvSpPr/>
          <p:nvPr/>
        </p:nvSpPr>
        <p:spPr>
          <a:xfrm>
            <a:off x="9039250" y="-179600"/>
            <a:ext cx="13149900" cy="14187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6" name="Google Shape;146;p21"/>
          <p:cNvGrpSpPr/>
          <p:nvPr/>
        </p:nvGrpSpPr>
        <p:grpSpPr>
          <a:xfrm rot="-5400000">
            <a:off x="-3104000" y="5904675"/>
            <a:ext cx="24444300" cy="1906650"/>
            <a:chOff x="-30150" y="12383050"/>
            <a:chExt cx="24444300" cy="1906650"/>
          </a:xfrm>
        </p:grpSpPr>
        <p:pic>
          <p:nvPicPr>
            <p:cNvPr id="147" name="Google Shape;147;p2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1092278" y="12383050"/>
              <a:ext cx="2171897" cy="9749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8" name="Google Shape;148;p21"/>
            <p:cNvSpPr/>
            <p:nvPr/>
          </p:nvSpPr>
          <p:spPr>
            <a:xfrm rot="10800000">
              <a:off x="-30150" y="13081600"/>
              <a:ext cx="24444300" cy="1208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" name="Google Shape;149;p21"/>
          <p:cNvSpPr txBox="1"/>
          <p:nvPr>
            <p:ph idx="1" type="body"/>
          </p:nvPr>
        </p:nvSpPr>
        <p:spPr>
          <a:xfrm>
            <a:off x="9525375" y="3871625"/>
            <a:ext cx="12663900" cy="97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/>
          <a:p>
            <a:pPr indent="-520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E2E36"/>
              </a:buClr>
              <a:buSzPts val="4600"/>
              <a:buFont typeface="Montserrat"/>
              <a:buChar char="●"/>
            </a:pPr>
            <a:r>
              <a:rPr b="1" lang="en-US" sz="4600">
                <a:solidFill>
                  <a:srgbClr val="FFFFFF"/>
                </a:solidFill>
                <a:highlight>
                  <a:srgbClr val="FF0178"/>
                </a:highlight>
                <a:latin typeface="Montserrat"/>
                <a:ea typeface="Montserrat"/>
                <a:cs typeface="Montserrat"/>
                <a:sym typeface="Montserrat"/>
              </a:rPr>
              <a:t> Arrays </a:t>
            </a:r>
            <a:r>
              <a:rPr lang="en-US" sz="4600">
                <a:solidFill>
                  <a:srgbClr val="2E2E36"/>
                </a:solidFill>
                <a:latin typeface="Montserrat"/>
                <a:ea typeface="Montserrat"/>
                <a:cs typeface="Montserrat"/>
                <a:sym typeface="Montserrat"/>
              </a:rPr>
              <a:t> permitem o armazenamento ordenado de dados semelhantes</a:t>
            </a:r>
            <a:endParaRPr sz="4600">
              <a:solidFill>
                <a:srgbClr val="2E2E3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520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E2E36"/>
              </a:buClr>
              <a:buSzPts val="4600"/>
              <a:buFont typeface="Montserrat"/>
              <a:buChar char="●"/>
            </a:pPr>
            <a:r>
              <a:rPr b="1" lang="en-US" sz="4600">
                <a:solidFill>
                  <a:srgbClr val="FFFFFF"/>
                </a:solidFill>
                <a:highlight>
                  <a:srgbClr val="FF0178"/>
                </a:highlight>
                <a:latin typeface="Montserrat"/>
                <a:ea typeface="Montserrat"/>
                <a:cs typeface="Montserrat"/>
                <a:sym typeface="Montserrat"/>
              </a:rPr>
              <a:t> index </a:t>
            </a:r>
            <a:r>
              <a:rPr lang="en-US" sz="4600">
                <a:solidFill>
                  <a:srgbClr val="2E2E36"/>
                </a:solidFill>
                <a:latin typeface="Montserrat"/>
                <a:ea typeface="Montserrat"/>
                <a:cs typeface="Montserrat"/>
                <a:sym typeface="Montserrat"/>
              </a:rPr>
              <a:t> é a posição de cada item na lista, começando sempre em zero</a:t>
            </a:r>
            <a:endParaRPr sz="4600">
              <a:solidFill>
                <a:srgbClr val="2E2E3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520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E2E36"/>
              </a:buClr>
              <a:buSzPts val="4600"/>
              <a:buFont typeface="Montserrat"/>
              <a:buChar char="●"/>
            </a:pPr>
            <a:r>
              <a:rPr lang="en-US" sz="4600">
                <a:solidFill>
                  <a:srgbClr val="2E2E36"/>
                </a:solidFill>
                <a:latin typeface="Montserrat"/>
                <a:ea typeface="Montserrat"/>
                <a:cs typeface="Montserrat"/>
                <a:sym typeface="Montserrat"/>
              </a:rPr>
              <a:t>O último item da lista tem sempre</a:t>
            </a:r>
            <a:endParaRPr sz="4600">
              <a:solidFill>
                <a:srgbClr val="2E2E3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600">
                <a:solidFill>
                  <a:srgbClr val="FFFFFF"/>
                </a:solidFill>
                <a:highlight>
                  <a:srgbClr val="FF0178"/>
                </a:highlight>
                <a:latin typeface="Montserrat"/>
                <a:ea typeface="Montserrat"/>
                <a:cs typeface="Montserrat"/>
                <a:sym typeface="Montserrat"/>
              </a:rPr>
              <a:t> index = length - 1 </a:t>
            </a:r>
            <a:endParaRPr sz="4600">
              <a:solidFill>
                <a:srgbClr val="2E2E3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520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E2E36"/>
              </a:buClr>
              <a:buSzPts val="4600"/>
              <a:buFont typeface="Montserrat"/>
              <a:buChar char="●"/>
            </a:pPr>
            <a:r>
              <a:rPr b="1" lang="en-US" sz="4600">
                <a:solidFill>
                  <a:srgbClr val="FFFFFF"/>
                </a:solidFill>
                <a:highlight>
                  <a:srgbClr val="FF0178"/>
                </a:highlight>
                <a:latin typeface="Montserrat"/>
                <a:ea typeface="Montserrat"/>
                <a:cs typeface="Montserrat"/>
                <a:sym typeface="Montserrat"/>
              </a:rPr>
              <a:t> .push() </a:t>
            </a:r>
            <a:r>
              <a:rPr lang="en-US" sz="4600">
                <a:solidFill>
                  <a:srgbClr val="2E2E36"/>
                </a:solidFill>
                <a:latin typeface="Montserrat"/>
                <a:ea typeface="Montserrat"/>
                <a:cs typeface="Montserrat"/>
                <a:sym typeface="Montserrat"/>
              </a:rPr>
              <a:t> adiciona um item ao fim da lista</a:t>
            </a:r>
            <a:endParaRPr sz="4600">
              <a:solidFill>
                <a:srgbClr val="2E2E3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520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E2E36"/>
              </a:buClr>
              <a:buSzPts val="4600"/>
              <a:buFont typeface="Montserrat"/>
              <a:buChar char="●"/>
            </a:pPr>
            <a:r>
              <a:rPr b="1" lang="en-US" sz="4600">
                <a:solidFill>
                  <a:srgbClr val="FFFFFF"/>
                </a:solidFill>
                <a:highlight>
                  <a:srgbClr val="FF0178"/>
                </a:highlight>
                <a:latin typeface="Montserrat"/>
                <a:ea typeface="Montserrat"/>
                <a:cs typeface="Montserrat"/>
                <a:sym typeface="Montserrat"/>
              </a:rPr>
              <a:t> .pop() </a:t>
            </a:r>
            <a:r>
              <a:rPr lang="en-US" sz="4600">
                <a:solidFill>
                  <a:srgbClr val="2E2E36"/>
                </a:solidFill>
                <a:latin typeface="Montserrat"/>
                <a:ea typeface="Montserrat"/>
                <a:cs typeface="Montserrat"/>
                <a:sym typeface="Montserrat"/>
              </a:rPr>
              <a:t> remove um item do fim da lista</a:t>
            </a:r>
            <a:endParaRPr sz="4600">
              <a:solidFill>
                <a:srgbClr val="2E2E3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520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E2E36"/>
              </a:buClr>
              <a:buSzPts val="4600"/>
              <a:buFont typeface="Montserrat"/>
              <a:buChar char="●"/>
            </a:pPr>
            <a:r>
              <a:rPr b="1" lang="en-US" sz="4600">
                <a:solidFill>
                  <a:srgbClr val="FFFFFF"/>
                </a:solidFill>
                <a:highlight>
                  <a:srgbClr val="FF0178"/>
                </a:highlight>
                <a:latin typeface="Montserrat"/>
                <a:ea typeface="Montserrat"/>
                <a:cs typeface="Montserrat"/>
                <a:sym typeface="Montserrat"/>
              </a:rPr>
              <a:t> .unshift() </a:t>
            </a:r>
            <a:r>
              <a:rPr lang="en-US" sz="4600">
                <a:solidFill>
                  <a:srgbClr val="2E2E36"/>
                </a:solidFill>
                <a:latin typeface="Montserrat"/>
                <a:ea typeface="Montserrat"/>
                <a:cs typeface="Montserrat"/>
                <a:sym typeface="Montserrat"/>
              </a:rPr>
              <a:t> adiciona um item ao início da lista</a:t>
            </a:r>
            <a:endParaRPr sz="4600">
              <a:solidFill>
                <a:srgbClr val="2E2E3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520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E2E36"/>
              </a:buClr>
              <a:buSzPts val="4600"/>
              <a:buFont typeface="Montserrat"/>
              <a:buChar char="●"/>
            </a:pPr>
            <a:r>
              <a:rPr b="1" lang="en-US" sz="4600">
                <a:solidFill>
                  <a:srgbClr val="FFFFFF"/>
                </a:solidFill>
                <a:highlight>
                  <a:srgbClr val="FF0178"/>
                </a:highlight>
                <a:latin typeface="Montserrat"/>
                <a:ea typeface="Montserrat"/>
                <a:cs typeface="Montserrat"/>
                <a:sym typeface="Montserrat"/>
              </a:rPr>
              <a:t> .shift() </a:t>
            </a:r>
            <a:r>
              <a:rPr lang="en-US" sz="4600">
                <a:solidFill>
                  <a:srgbClr val="2E2E36"/>
                </a:solidFill>
                <a:latin typeface="Montserrat"/>
                <a:ea typeface="Montserrat"/>
                <a:cs typeface="Montserrat"/>
                <a:sym typeface="Montserrat"/>
              </a:rPr>
              <a:t> remove um item do início da lista</a:t>
            </a:r>
            <a:endParaRPr sz="4600">
              <a:solidFill>
                <a:srgbClr val="2E2E3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50" name="Google Shape;150;p21"/>
          <p:cNvPicPr preferRelativeResize="0"/>
          <p:nvPr/>
        </p:nvPicPr>
        <p:blipFill rotWithShape="1">
          <a:blip r:embed="rId5">
            <a:alphaModFix/>
          </a:blip>
          <a:srcRect b="0" l="0" r="72530" t="0"/>
          <a:stretch/>
        </p:blipFill>
        <p:spPr>
          <a:xfrm>
            <a:off x="22577752" y="318875"/>
            <a:ext cx="1327324" cy="144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1"/>
          <p:cNvSpPr txBox="1"/>
          <p:nvPr/>
        </p:nvSpPr>
        <p:spPr>
          <a:xfrm>
            <a:off x="9697825" y="884250"/>
            <a:ext cx="8670900" cy="1990800"/>
          </a:xfrm>
          <a:prstGeom prst="rect">
            <a:avLst/>
          </a:prstGeom>
          <a:noFill/>
          <a:ln>
            <a:noFill/>
          </a:ln>
        </p:spPr>
        <p:txBody>
          <a:bodyPr anchorCtr="0" anchor="b" bIns="71425" lIns="71425" spcFirstLastPara="1" rIns="71425" wrap="square" tIns="7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600">
                <a:solidFill>
                  <a:srgbClr val="FFFFFF"/>
                </a:solidFill>
                <a:highlight>
                  <a:srgbClr val="FF0178"/>
                </a:highlight>
                <a:latin typeface="Montserrat"/>
                <a:ea typeface="Montserrat"/>
                <a:cs typeface="Montserrat"/>
                <a:sym typeface="Montserrat"/>
              </a:rPr>
              <a:t>Resumindo</a:t>
            </a:r>
            <a:endParaRPr b="1" sz="11200">
              <a:solidFill>
                <a:srgbClr val="FFFFFF"/>
              </a:solidFill>
              <a:highlight>
                <a:srgbClr val="FF0178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2E2E36"/>
            </a:gs>
            <a:gs pos="50000">
              <a:srgbClr val="37374F"/>
            </a:gs>
            <a:gs pos="100000">
              <a:srgbClr val="FF0178"/>
            </a:gs>
          </a:gsLst>
          <a:lin ang="5400700" scaled="0"/>
        </a:grad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22"/>
          <p:cNvPicPr preferRelativeResize="0"/>
          <p:nvPr/>
        </p:nvPicPr>
        <p:blipFill rotWithShape="1">
          <a:blip r:embed="rId3">
            <a:alphaModFix amt="70000"/>
          </a:blip>
          <a:srcRect b="0" l="25241" r="25236" t="0"/>
          <a:stretch/>
        </p:blipFill>
        <p:spPr>
          <a:xfrm>
            <a:off x="-139675" y="-34325"/>
            <a:ext cx="11054600" cy="13951647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2"/>
          <p:cNvSpPr/>
          <p:nvPr/>
        </p:nvSpPr>
        <p:spPr>
          <a:xfrm>
            <a:off x="9039250" y="-179600"/>
            <a:ext cx="13149900" cy="14187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8" name="Google Shape;158;p22"/>
          <p:cNvGrpSpPr/>
          <p:nvPr/>
        </p:nvGrpSpPr>
        <p:grpSpPr>
          <a:xfrm rot="-5400000">
            <a:off x="-3104000" y="5904675"/>
            <a:ext cx="24444300" cy="1906650"/>
            <a:chOff x="-30150" y="12383050"/>
            <a:chExt cx="24444300" cy="1906650"/>
          </a:xfrm>
        </p:grpSpPr>
        <p:pic>
          <p:nvPicPr>
            <p:cNvPr id="159" name="Google Shape;159;p2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1092278" y="12383050"/>
              <a:ext cx="2171897" cy="9749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0" name="Google Shape;160;p22"/>
            <p:cNvSpPr/>
            <p:nvPr/>
          </p:nvSpPr>
          <p:spPr>
            <a:xfrm rot="10800000">
              <a:off x="-30150" y="13081600"/>
              <a:ext cx="24444300" cy="1208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1" name="Google Shape;161;p22"/>
          <p:cNvSpPr txBox="1"/>
          <p:nvPr>
            <p:ph idx="1" type="body"/>
          </p:nvPr>
        </p:nvSpPr>
        <p:spPr>
          <a:xfrm>
            <a:off x="9525375" y="3871625"/>
            <a:ext cx="12663900" cy="97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/>
          <a:p>
            <a:pPr indent="-520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E2E36"/>
              </a:buClr>
              <a:buSzPts val="4600"/>
              <a:buFont typeface="Montserrat"/>
              <a:buChar char="●"/>
            </a:pPr>
            <a:r>
              <a:rPr lang="en-US" sz="4600">
                <a:solidFill>
                  <a:srgbClr val="2E2E36"/>
                </a:solidFill>
                <a:latin typeface="Montserrat"/>
                <a:ea typeface="Montserrat"/>
                <a:cs typeface="Montserrat"/>
                <a:sym typeface="Montserrat"/>
              </a:rPr>
              <a:t>Crie um array com 5 nomes de países</a:t>
            </a:r>
            <a:endParaRPr sz="4600">
              <a:solidFill>
                <a:srgbClr val="2E2E3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520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E2E36"/>
              </a:buClr>
              <a:buSzPts val="4600"/>
              <a:buFont typeface="Montserrat"/>
              <a:buChar char="●"/>
            </a:pPr>
            <a:r>
              <a:rPr lang="en-US" sz="4600">
                <a:solidFill>
                  <a:srgbClr val="2E2E36"/>
                </a:solidFill>
                <a:latin typeface="Montserrat"/>
                <a:ea typeface="Montserrat"/>
                <a:cs typeface="Montserrat"/>
                <a:sym typeface="Montserrat"/>
              </a:rPr>
              <a:t>Adicione um país ao fim da lista</a:t>
            </a:r>
            <a:endParaRPr sz="4600">
              <a:solidFill>
                <a:srgbClr val="2E2E3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520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E2E36"/>
              </a:buClr>
              <a:buSzPts val="4600"/>
              <a:buFont typeface="Montserrat"/>
              <a:buChar char="●"/>
            </a:pPr>
            <a:r>
              <a:rPr lang="en-US" sz="4600">
                <a:solidFill>
                  <a:srgbClr val="2E2E36"/>
                </a:solidFill>
                <a:latin typeface="Montserrat"/>
                <a:ea typeface="Montserrat"/>
                <a:cs typeface="Montserrat"/>
                <a:sym typeface="Montserrat"/>
              </a:rPr>
              <a:t>Imprima a lista na tela</a:t>
            </a:r>
            <a:endParaRPr sz="4600">
              <a:solidFill>
                <a:srgbClr val="2E2E3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520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E2E36"/>
              </a:buClr>
              <a:buSzPts val="4600"/>
              <a:buFont typeface="Montserrat"/>
              <a:buChar char="●"/>
            </a:pPr>
            <a:r>
              <a:rPr lang="en-US" sz="4600">
                <a:solidFill>
                  <a:srgbClr val="2E2E36"/>
                </a:solidFill>
                <a:latin typeface="Montserrat"/>
                <a:ea typeface="Montserrat"/>
                <a:cs typeface="Montserrat"/>
                <a:sym typeface="Montserrat"/>
              </a:rPr>
              <a:t>Remova um país do fim da lista</a:t>
            </a:r>
            <a:endParaRPr sz="4600">
              <a:solidFill>
                <a:srgbClr val="2E2E3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520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E2E36"/>
              </a:buClr>
              <a:buSzPts val="4600"/>
              <a:buFont typeface="Montserrat"/>
              <a:buChar char="●"/>
            </a:pPr>
            <a:r>
              <a:rPr lang="en-US" sz="4600">
                <a:solidFill>
                  <a:srgbClr val="2E2E36"/>
                </a:solidFill>
                <a:latin typeface="Montserrat"/>
                <a:ea typeface="Montserrat"/>
                <a:cs typeface="Montserrat"/>
                <a:sym typeface="Montserrat"/>
              </a:rPr>
              <a:t>Imprima a lista na tela</a:t>
            </a:r>
            <a:endParaRPr sz="4600">
              <a:solidFill>
                <a:srgbClr val="2E2E3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520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E2E36"/>
              </a:buClr>
              <a:buSzPts val="4600"/>
              <a:buFont typeface="Montserrat"/>
              <a:buChar char="●"/>
            </a:pPr>
            <a:r>
              <a:rPr lang="en-US" sz="4600">
                <a:solidFill>
                  <a:srgbClr val="2E2E36"/>
                </a:solidFill>
                <a:latin typeface="Montserrat"/>
                <a:ea typeface="Montserrat"/>
                <a:cs typeface="Montserrat"/>
                <a:sym typeface="Montserrat"/>
              </a:rPr>
              <a:t>Adicione um país o início da lista</a:t>
            </a:r>
            <a:endParaRPr sz="4600">
              <a:solidFill>
                <a:srgbClr val="2E2E3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520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E2E36"/>
              </a:buClr>
              <a:buSzPts val="4600"/>
              <a:buFont typeface="Montserrat"/>
              <a:buChar char="●"/>
            </a:pPr>
            <a:r>
              <a:rPr lang="en-US" sz="4600">
                <a:solidFill>
                  <a:srgbClr val="2E2E36"/>
                </a:solidFill>
                <a:latin typeface="Montserrat"/>
                <a:ea typeface="Montserrat"/>
                <a:cs typeface="Montserrat"/>
                <a:sym typeface="Montserrat"/>
              </a:rPr>
              <a:t>Imprima a lista na tela</a:t>
            </a:r>
            <a:endParaRPr sz="4600">
              <a:solidFill>
                <a:srgbClr val="2E2E3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520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E2E36"/>
              </a:buClr>
              <a:buSzPts val="4600"/>
              <a:buFont typeface="Montserrat"/>
              <a:buChar char="●"/>
            </a:pPr>
            <a:r>
              <a:rPr lang="en-US" sz="4600">
                <a:solidFill>
                  <a:srgbClr val="2E2E36"/>
                </a:solidFill>
                <a:latin typeface="Montserrat"/>
                <a:ea typeface="Montserrat"/>
                <a:cs typeface="Montserrat"/>
                <a:sym typeface="Montserrat"/>
              </a:rPr>
              <a:t>Remova um país do início da lista</a:t>
            </a:r>
            <a:endParaRPr sz="4600">
              <a:solidFill>
                <a:srgbClr val="2E2E3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520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E2E36"/>
              </a:buClr>
              <a:buSzPts val="4600"/>
              <a:buFont typeface="Montserrat"/>
              <a:buChar char="●"/>
            </a:pPr>
            <a:r>
              <a:rPr lang="en-US" sz="4600">
                <a:solidFill>
                  <a:srgbClr val="2E2E36"/>
                </a:solidFill>
                <a:latin typeface="Montserrat"/>
                <a:ea typeface="Montserrat"/>
                <a:cs typeface="Montserrat"/>
                <a:sym typeface="Montserrat"/>
              </a:rPr>
              <a:t>Imprima a lista na tela</a:t>
            </a:r>
            <a:endParaRPr sz="4600">
              <a:solidFill>
                <a:srgbClr val="2E2E3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520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E2E36"/>
              </a:buClr>
              <a:buSzPts val="4600"/>
              <a:buFont typeface="Montserrat"/>
              <a:buChar char="●"/>
            </a:pPr>
            <a:r>
              <a:rPr lang="en-US" sz="4600">
                <a:solidFill>
                  <a:srgbClr val="2E2E36"/>
                </a:solidFill>
                <a:latin typeface="Montserrat"/>
                <a:ea typeface="Montserrat"/>
                <a:cs typeface="Montserrat"/>
                <a:sym typeface="Montserrat"/>
              </a:rPr>
              <a:t>Imprima o último país da lista na tela</a:t>
            </a:r>
            <a:endParaRPr sz="4600">
              <a:solidFill>
                <a:srgbClr val="2E2E3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520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E2E36"/>
              </a:buClr>
              <a:buSzPts val="4600"/>
              <a:buFont typeface="Montserrat"/>
              <a:buChar char="●"/>
            </a:pPr>
            <a:r>
              <a:rPr lang="en-US" sz="4600">
                <a:solidFill>
                  <a:srgbClr val="2E2E36"/>
                </a:solidFill>
                <a:latin typeface="Montserrat"/>
                <a:ea typeface="Montserrat"/>
                <a:cs typeface="Montserrat"/>
                <a:sym typeface="Montserrat"/>
              </a:rPr>
              <a:t>Imprima o segundo país da lista na tela</a:t>
            </a:r>
            <a:endParaRPr sz="4600">
              <a:solidFill>
                <a:srgbClr val="2E2E3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520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E2E36"/>
              </a:buClr>
              <a:buSzPts val="4600"/>
              <a:buFont typeface="Montserrat"/>
              <a:buChar char="●"/>
            </a:pPr>
            <a:r>
              <a:rPr lang="en-US" sz="4600">
                <a:solidFill>
                  <a:srgbClr val="2E2E36"/>
                </a:solidFill>
                <a:latin typeface="Montserrat"/>
                <a:ea typeface="Montserrat"/>
                <a:cs typeface="Montserrat"/>
                <a:sym typeface="Montserrat"/>
              </a:rPr>
              <a:t>Imprima o país de índice 2 na tela</a:t>
            </a:r>
            <a:endParaRPr sz="4600">
              <a:solidFill>
                <a:srgbClr val="2E2E3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62" name="Google Shape;162;p22"/>
          <p:cNvPicPr preferRelativeResize="0"/>
          <p:nvPr/>
        </p:nvPicPr>
        <p:blipFill rotWithShape="1">
          <a:blip r:embed="rId5">
            <a:alphaModFix/>
          </a:blip>
          <a:srcRect b="0" l="0" r="72530" t="0"/>
          <a:stretch/>
        </p:blipFill>
        <p:spPr>
          <a:xfrm>
            <a:off x="22577752" y="318875"/>
            <a:ext cx="1327324" cy="144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2"/>
          <p:cNvSpPr txBox="1"/>
          <p:nvPr/>
        </p:nvSpPr>
        <p:spPr>
          <a:xfrm>
            <a:off x="9697825" y="884250"/>
            <a:ext cx="8670900" cy="1990800"/>
          </a:xfrm>
          <a:prstGeom prst="rect">
            <a:avLst/>
          </a:prstGeom>
          <a:noFill/>
          <a:ln>
            <a:noFill/>
          </a:ln>
        </p:spPr>
        <p:txBody>
          <a:bodyPr anchorCtr="0" anchor="b" bIns="71425" lIns="71425" spcFirstLastPara="1" rIns="71425" wrap="square" tIns="7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600">
                <a:solidFill>
                  <a:srgbClr val="FFFFFF"/>
                </a:solidFill>
                <a:highlight>
                  <a:srgbClr val="FF0178"/>
                </a:highlight>
                <a:latin typeface="Montserrat"/>
                <a:ea typeface="Montserrat"/>
                <a:cs typeface="Montserrat"/>
                <a:sym typeface="Montserrat"/>
              </a:rPr>
              <a:t>Exercício 0</a:t>
            </a:r>
            <a:endParaRPr b="1" sz="11200">
              <a:solidFill>
                <a:srgbClr val="FFFFFF"/>
              </a:solidFill>
              <a:highlight>
                <a:srgbClr val="FF0178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2E2E36"/>
            </a:gs>
            <a:gs pos="50000">
              <a:srgbClr val="37374F"/>
            </a:gs>
            <a:gs pos="100000">
              <a:srgbClr val="FF0178"/>
            </a:gs>
          </a:gsLst>
          <a:lin ang="5400012" scaled="0"/>
        </a:gradFill>
      </p:bgPr>
    </p:bg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23"/>
          <p:cNvPicPr preferRelativeResize="0"/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-68100" y="31179"/>
            <a:ext cx="24444300" cy="142632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38700" y="8407588"/>
            <a:ext cx="5306600" cy="26466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" name="Google Shape;170;p23"/>
          <p:cNvGrpSpPr/>
          <p:nvPr/>
        </p:nvGrpSpPr>
        <p:grpSpPr>
          <a:xfrm>
            <a:off x="-30150" y="12383050"/>
            <a:ext cx="24444300" cy="1906650"/>
            <a:chOff x="-30150" y="12383050"/>
            <a:chExt cx="24444300" cy="1906650"/>
          </a:xfrm>
        </p:grpSpPr>
        <p:pic>
          <p:nvPicPr>
            <p:cNvPr id="171" name="Google Shape;171;p2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1092278" y="12383050"/>
              <a:ext cx="2171897" cy="9749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2" name="Google Shape;172;p23"/>
            <p:cNvSpPr/>
            <p:nvPr/>
          </p:nvSpPr>
          <p:spPr>
            <a:xfrm rot="10800000">
              <a:off x="-30150" y="13081600"/>
              <a:ext cx="24444300" cy="1208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73" name="Google Shape;173;p23"/>
          <p:cNvCxnSpPr/>
          <p:nvPr/>
        </p:nvCxnSpPr>
        <p:spPr>
          <a:xfrm>
            <a:off x="8167050" y="8233238"/>
            <a:ext cx="80499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4" name="Google Shape;174;p23"/>
          <p:cNvCxnSpPr/>
          <p:nvPr/>
        </p:nvCxnSpPr>
        <p:spPr>
          <a:xfrm>
            <a:off x="8167050" y="4637363"/>
            <a:ext cx="80499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5" name="Google Shape;175;p23"/>
          <p:cNvSpPr txBox="1"/>
          <p:nvPr>
            <p:ph idx="1" type="body"/>
          </p:nvPr>
        </p:nvSpPr>
        <p:spPr>
          <a:xfrm>
            <a:off x="6479250" y="2103150"/>
            <a:ext cx="11425500" cy="231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1425" lIns="71425" spcFirstLastPara="1" rIns="71425" wrap="square" tIns="7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Lógica de Programação</a:t>
            </a:r>
            <a:endParaRPr sz="60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76" name="Google Shape;176;p23"/>
          <p:cNvSpPr txBox="1"/>
          <p:nvPr/>
        </p:nvSpPr>
        <p:spPr>
          <a:xfrm>
            <a:off x="306000" y="4923000"/>
            <a:ext cx="23841600" cy="305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For Loop</a:t>
            </a:r>
            <a:endParaRPr b="1" sz="9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2E2E36"/>
            </a:gs>
            <a:gs pos="50000">
              <a:srgbClr val="37374F"/>
            </a:gs>
            <a:gs pos="100000">
              <a:srgbClr val="FF0178"/>
            </a:gs>
          </a:gsLst>
          <a:lin ang="5400012" scaled="0"/>
        </a:gradFill>
      </p:bgPr>
    </p:bg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24"/>
          <p:cNvPicPr preferRelativeResize="0"/>
          <p:nvPr/>
        </p:nvPicPr>
        <p:blipFill rotWithShape="1">
          <a:blip r:embed="rId3">
            <a:alphaModFix amt="20000"/>
          </a:blip>
          <a:srcRect b="-1069" l="-990" r="989" t="1070"/>
          <a:stretch/>
        </p:blipFill>
        <p:spPr>
          <a:xfrm>
            <a:off x="8100" y="-45021"/>
            <a:ext cx="24444300" cy="142632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4"/>
          <p:cNvPicPr preferRelativeResize="0"/>
          <p:nvPr/>
        </p:nvPicPr>
        <p:blipFill rotWithShape="1">
          <a:blip r:embed="rId4">
            <a:alphaModFix/>
          </a:blip>
          <a:srcRect b="0" l="0" r="72530" t="0"/>
          <a:stretch/>
        </p:blipFill>
        <p:spPr>
          <a:xfrm>
            <a:off x="22577752" y="318875"/>
            <a:ext cx="1327324" cy="144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4"/>
          <p:cNvSpPr txBox="1"/>
          <p:nvPr/>
        </p:nvSpPr>
        <p:spPr>
          <a:xfrm>
            <a:off x="13890600" y="5174950"/>
            <a:ext cx="9295200" cy="55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for</a:t>
            </a:r>
            <a:r>
              <a:rPr lang="en-US" sz="4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(</a:t>
            </a:r>
            <a:r>
              <a:rPr b="1" lang="en-US" sz="4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let</a:t>
            </a:r>
            <a:r>
              <a:rPr lang="en-US" sz="4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nome </a:t>
            </a:r>
            <a:r>
              <a:rPr b="1" lang="en-US" sz="4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of</a:t>
            </a:r>
            <a:r>
              <a:rPr lang="en-US" sz="4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nomes) {</a:t>
            </a:r>
            <a:endParaRPr sz="4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console.log</a:t>
            </a:r>
            <a:r>
              <a:rPr lang="en-US" sz="4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(nome);</a:t>
            </a:r>
            <a:endParaRPr sz="4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}</a:t>
            </a:r>
            <a:endParaRPr sz="4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4" name="Google Shape;184;p24"/>
          <p:cNvSpPr txBox="1"/>
          <p:nvPr/>
        </p:nvSpPr>
        <p:spPr>
          <a:xfrm>
            <a:off x="11953200" y="1995575"/>
            <a:ext cx="12430800" cy="167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600">
                <a:solidFill>
                  <a:srgbClr val="FFFFFF"/>
                </a:solidFill>
                <a:highlight>
                  <a:srgbClr val="FF0178"/>
                </a:highlight>
                <a:latin typeface="Montserrat"/>
                <a:ea typeface="Montserrat"/>
                <a:cs typeface="Montserrat"/>
                <a:sym typeface="Montserrat"/>
              </a:rPr>
              <a:t>Código</a:t>
            </a:r>
            <a:endParaRPr b="1" sz="8600">
              <a:solidFill>
                <a:srgbClr val="FFFFFF"/>
              </a:solidFill>
              <a:highlight>
                <a:srgbClr val="FF0178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5" name="Google Shape;185;p24"/>
          <p:cNvSpPr/>
          <p:nvPr/>
        </p:nvSpPr>
        <p:spPr>
          <a:xfrm>
            <a:off x="0" y="0"/>
            <a:ext cx="11953200" cy="13789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53585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FFFFF"/>
              </a:highlight>
            </a:endParaRPr>
          </a:p>
        </p:txBody>
      </p:sp>
      <p:sp>
        <p:nvSpPr>
          <p:cNvPr id="186" name="Google Shape;186;p24"/>
          <p:cNvSpPr txBox="1"/>
          <p:nvPr/>
        </p:nvSpPr>
        <p:spPr>
          <a:xfrm>
            <a:off x="0" y="2147975"/>
            <a:ext cx="11953200" cy="167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600">
                <a:solidFill>
                  <a:srgbClr val="FFFFFF"/>
                </a:solidFill>
                <a:highlight>
                  <a:srgbClr val="FF0178"/>
                </a:highlight>
                <a:latin typeface="Montserrat"/>
                <a:ea typeface="Montserrat"/>
                <a:cs typeface="Montserrat"/>
                <a:sym typeface="Montserrat"/>
              </a:rPr>
              <a:t>Sintaxe</a:t>
            </a:r>
            <a:endParaRPr b="1" sz="8600">
              <a:solidFill>
                <a:srgbClr val="FFFFFF"/>
              </a:solidFill>
              <a:highlight>
                <a:srgbClr val="FF0178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7" name="Google Shape;187;p24"/>
          <p:cNvSpPr txBox="1"/>
          <p:nvPr/>
        </p:nvSpPr>
        <p:spPr>
          <a:xfrm>
            <a:off x="1173275" y="5174950"/>
            <a:ext cx="9081300" cy="55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rgbClr val="FF0178"/>
                </a:solidFill>
                <a:latin typeface="Montserrat"/>
                <a:ea typeface="Montserrat"/>
                <a:cs typeface="Montserrat"/>
                <a:sym typeface="Montserrat"/>
              </a:rPr>
              <a:t>for</a:t>
            </a:r>
            <a:r>
              <a:rPr lang="en-US" sz="4800">
                <a:solidFill>
                  <a:srgbClr val="37374F"/>
                </a:solidFill>
                <a:latin typeface="Montserrat"/>
                <a:ea typeface="Montserrat"/>
                <a:cs typeface="Montserrat"/>
                <a:sym typeface="Montserrat"/>
              </a:rPr>
              <a:t> (</a:t>
            </a:r>
            <a:r>
              <a:rPr b="1" lang="en-US" sz="4800">
                <a:solidFill>
                  <a:srgbClr val="FF0178"/>
                </a:solidFill>
                <a:latin typeface="Montserrat"/>
                <a:ea typeface="Montserrat"/>
                <a:cs typeface="Montserrat"/>
                <a:sym typeface="Montserrat"/>
              </a:rPr>
              <a:t>let</a:t>
            </a:r>
            <a:r>
              <a:rPr lang="en-US" sz="4800">
                <a:solidFill>
                  <a:srgbClr val="37374F"/>
                </a:solidFill>
                <a:latin typeface="Montserrat"/>
                <a:ea typeface="Montserrat"/>
                <a:cs typeface="Montserrat"/>
                <a:sym typeface="Montserrat"/>
              </a:rPr>
              <a:t> item </a:t>
            </a:r>
            <a:r>
              <a:rPr b="1" lang="en-US" sz="4800">
                <a:solidFill>
                  <a:srgbClr val="FF0178"/>
                </a:solidFill>
                <a:latin typeface="Montserrat"/>
                <a:ea typeface="Montserrat"/>
                <a:cs typeface="Montserrat"/>
                <a:sym typeface="Montserrat"/>
              </a:rPr>
              <a:t>of</a:t>
            </a:r>
            <a:r>
              <a:rPr lang="en-US" sz="4800">
                <a:solidFill>
                  <a:srgbClr val="37374F"/>
                </a:solidFill>
                <a:latin typeface="Montserrat"/>
                <a:ea typeface="Montserrat"/>
                <a:cs typeface="Montserrat"/>
                <a:sym typeface="Montserrat"/>
              </a:rPr>
              <a:t> array) {</a:t>
            </a:r>
            <a:endParaRPr sz="4800">
              <a:solidFill>
                <a:srgbClr val="37374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37374F"/>
                </a:solidFill>
                <a:latin typeface="Montserrat"/>
                <a:ea typeface="Montserrat"/>
                <a:cs typeface="Montserrat"/>
                <a:sym typeface="Montserrat"/>
              </a:rPr>
              <a:t>Enquanto a condição acima for verdadeira, o código entre as chaves se repetirá em loop</a:t>
            </a:r>
            <a:endParaRPr sz="4800">
              <a:solidFill>
                <a:srgbClr val="37374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37374F"/>
                </a:solidFill>
                <a:latin typeface="Montserrat"/>
                <a:ea typeface="Montserrat"/>
                <a:cs typeface="Montserrat"/>
                <a:sym typeface="Montserrat"/>
              </a:rPr>
              <a:t>}</a:t>
            </a:r>
            <a:endParaRPr sz="3800">
              <a:solidFill>
                <a:srgbClr val="37374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Gradient">
  <a:themeElements>
    <a:clrScheme name="Gradient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189B1A"/>
      </a:accent2>
      <a:accent3>
        <a:srgbClr val="008C91"/>
      </a:accent3>
      <a:accent4>
        <a:srgbClr val="5747C1"/>
      </a:accent4>
      <a:accent5>
        <a:srgbClr val="971817"/>
      </a:accent5>
      <a:accent6>
        <a:srgbClr val="BC802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radient">
  <a:themeElements>
    <a:clrScheme name="Gradient">
      <a:dk1>
        <a:srgbClr val="FF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189B1A"/>
      </a:accent2>
      <a:accent3>
        <a:srgbClr val="008C91"/>
      </a:accent3>
      <a:accent4>
        <a:srgbClr val="5747C1"/>
      </a:accent4>
      <a:accent5>
        <a:srgbClr val="971817"/>
      </a:accent5>
      <a:accent6>
        <a:srgbClr val="BC802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